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</p:sldIdLst>
  <p:sldSz cx="6858000" cy="9144000" type="screen4x3"/>
  <p:notesSz cx="6858000" cy="9144000"/>
  <p:defaultTextStyle>
    <a:defPPr>
      <a:defRPr lang="ru-RU"/>
    </a:defPPr>
    <a:lvl1pPr marL="0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35051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70102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05152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40203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175254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10305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45356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080406" algn="l" defTabSz="1270102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CC00CC"/>
    <a:srgbClr val="CCECFF"/>
    <a:srgbClr val="5F5F5F"/>
    <a:srgbClr val="003399"/>
    <a:srgbClr val="66CCFF"/>
    <a:srgbClr val="99FF99"/>
    <a:srgbClr val="FFFFCC"/>
    <a:srgbClr val="0000CC"/>
    <a:srgbClr val="0066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981" autoAdjust="0"/>
  </p:normalViewPr>
  <p:slideViewPr>
    <p:cSldViewPr>
      <p:cViewPr varScale="1">
        <p:scale>
          <a:sx n="62" d="100"/>
          <a:sy n="62" d="100"/>
        </p:scale>
        <p:origin x="-2742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2" y="2840568"/>
            <a:ext cx="5829301" cy="196003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2" y="5181602"/>
            <a:ext cx="4800601" cy="233679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35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70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05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402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175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10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453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0804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2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3" y="366186"/>
            <a:ext cx="4514849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6" y="5875870"/>
            <a:ext cx="5829301" cy="1816100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6" y="3875618"/>
            <a:ext cx="5829301" cy="2000249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35051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70102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0515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54020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17525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810305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44535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508040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3" y="2133601"/>
            <a:ext cx="3028949" cy="6034617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2" y="2133601"/>
            <a:ext cx="3028949" cy="6034617"/>
          </a:xfrm>
        </p:spPr>
        <p:txBody>
          <a:bodyPr/>
          <a:lstStyle>
            <a:lvl1pPr>
              <a:defRPr sz="3900"/>
            </a:lvl1pPr>
            <a:lvl2pPr>
              <a:defRPr sz="33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2" y="2046817"/>
            <a:ext cx="3030142" cy="853016"/>
          </a:xfrm>
        </p:spPr>
        <p:txBody>
          <a:bodyPr anchor="b"/>
          <a:lstStyle>
            <a:lvl1pPr marL="0" indent="0">
              <a:buNone/>
              <a:defRPr sz="3300" b="1"/>
            </a:lvl1pPr>
            <a:lvl2pPr marL="635051" indent="0">
              <a:buNone/>
              <a:defRPr sz="2800" b="1"/>
            </a:lvl2pPr>
            <a:lvl3pPr marL="1270102" indent="0">
              <a:buNone/>
              <a:defRPr sz="2500" b="1"/>
            </a:lvl3pPr>
            <a:lvl4pPr marL="1905152" indent="0">
              <a:buNone/>
              <a:defRPr sz="2200" b="1"/>
            </a:lvl4pPr>
            <a:lvl5pPr marL="2540203" indent="0">
              <a:buNone/>
              <a:defRPr sz="2200" b="1"/>
            </a:lvl5pPr>
            <a:lvl6pPr marL="3175254" indent="0">
              <a:buNone/>
              <a:defRPr sz="2200" b="1"/>
            </a:lvl6pPr>
            <a:lvl7pPr marL="3810305" indent="0">
              <a:buNone/>
              <a:defRPr sz="2200" b="1"/>
            </a:lvl7pPr>
            <a:lvl8pPr marL="4445356" indent="0">
              <a:buNone/>
              <a:defRPr sz="2200" b="1"/>
            </a:lvl8pPr>
            <a:lvl9pPr marL="5080406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2" y="2899835"/>
            <a:ext cx="3030142" cy="5268384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1" y="2046817"/>
            <a:ext cx="3031331" cy="853016"/>
          </a:xfrm>
        </p:spPr>
        <p:txBody>
          <a:bodyPr anchor="b"/>
          <a:lstStyle>
            <a:lvl1pPr marL="0" indent="0">
              <a:buNone/>
              <a:defRPr sz="3300" b="1"/>
            </a:lvl1pPr>
            <a:lvl2pPr marL="635051" indent="0">
              <a:buNone/>
              <a:defRPr sz="2800" b="1"/>
            </a:lvl2pPr>
            <a:lvl3pPr marL="1270102" indent="0">
              <a:buNone/>
              <a:defRPr sz="2500" b="1"/>
            </a:lvl3pPr>
            <a:lvl4pPr marL="1905152" indent="0">
              <a:buNone/>
              <a:defRPr sz="2200" b="1"/>
            </a:lvl4pPr>
            <a:lvl5pPr marL="2540203" indent="0">
              <a:buNone/>
              <a:defRPr sz="2200" b="1"/>
            </a:lvl5pPr>
            <a:lvl6pPr marL="3175254" indent="0">
              <a:buNone/>
              <a:defRPr sz="2200" b="1"/>
            </a:lvl6pPr>
            <a:lvl7pPr marL="3810305" indent="0">
              <a:buNone/>
              <a:defRPr sz="2200" b="1"/>
            </a:lvl7pPr>
            <a:lvl8pPr marL="4445356" indent="0">
              <a:buNone/>
              <a:defRPr sz="2200" b="1"/>
            </a:lvl8pPr>
            <a:lvl9pPr marL="5080406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1" y="2899835"/>
            <a:ext cx="3031331" cy="5268384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7"/>
            <a:ext cx="2256235" cy="15494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70"/>
            <a:ext cx="3833813" cy="7804149"/>
          </a:xfrm>
        </p:spPr>
        <p:txBody>
          <a:bodyPr/>
          <a:lstStyle>
            <a:lvl1pPr>
              <a:defRPr sz="4400"/>
            </a:lvl1pPr>
            <a:lvl2pPr>
              <a:defRPr sz="3900"/>
            </a:lvl2pPr>
            <a:lvl3pPr>
              <a:defRPr sz="33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67"/>
            <a:ext cx="2256235" cy="6254751"/>
          </a:xfrm>
        </p:spPr>
        <p:txBody>
          <a:bodyPr/>
          <a:lstStyle>
            <a:lvl1pPr marL="0" indent="0">
              <a:buNone/>
              <a:defRPr sz="1900"/>
            </a:lvl1pPr>
            <a:lvl2pPr marL="635051" indent="0">
              <a:buNone/>
              <a:defRPr sz="1700"/>
            </a:lvl2pPr>
            <a:lvl3pPr marL="1270102" indent="0">
              <a:buNone/>
              <a:defRPr sz="1400"/>
            </a:lvl3pPr>
            <a:lvl4pPr marL="1905152" indent="0">
              <a:buNone/>
              <a:defRPr sz="1300"/>
            </a:lvl4pPr>
            <a:lvl5pPr marL="2540203" indent="0">
              <a:buNone/>
              <a:defRPr sz="1300"/>
            </a:lvl5pPr>
            <a:lvl6pPr marL="3175254" indent="0">
              <a:buNone/>
              <a:defRPr sz="1300"/>
            </a:lvl6pPr>
            <a:lvl7pPr marL="3810305" indent="0">
              <a:buNone/>
              <a:defRPr sz="1300"/>
            </a:lvl7pPr>
            <a:lvl8pPr marL="4445356" indent="0">
              <a:buNone/>
              <a:defRPr sz="1300"/>
            </a:lvl8pPr>
            <a:lvl9pPr marL="5080406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8" y="6400800"/>
            <a:ext cx="4114800" cy="755651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8" y="817033"/>
            <a:ext cx="4114800" cy="5486400"/>
          </a:xfrm>
        </p:spPr>
        <p:txBody>
          <a:bodyPr/>
          <a:lstStyle>
            <a:lvl1pPr marL="0" indent="0">
              <a:buNone/>
              <a:defRPr sz="4400"/>
            </a:lvl1pPr>
            <a:lvl2pPr marL="635051" indent="0">
              <a:buNone/>
              <a:defRPr sz="3900"/>
            </a:lvl2pPr>
            <a:lvl3pPr marL="1270102" indent="0">
              <a:buNone/>
              <a:defRPr sz="3300"/>
            </a:lvl3pPr>
            <a:lvl4pPr marL="1905152" indent="0">
              <a:buNone/>
              <a:defRPr sz="2800"/>
            </a:lvl4pPr>
            <a:lvl5pPr marL="2540203" indent="0">
              <a:buNone/>
              <a:defRPr sz="2800"/>
            </a:lvl5pPr>
            <a:lvl6pPr marL="3175254" indent="0">
              <a:buNone/>
              <a:defRPr sz="2800"/>
            </a:lvl6pPr>
            <a:lvl7pPr marL="3810305" indent="0">
              <a:buNone/>
              <a:defRPr sz="2800"/>
            </a:lvl7pPr>
            <a:lvl8pPr marL="4445356" indent="0">
              <a:buNone/>
              <a:defRPr sz="2800"/>
            </a:lvl8pPr>
            <a:lvl9pPr marL="5080406" indent="0">
              <a:buNone/>
              <a:defRPr sz="28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8" y="7156451"/>
            <a:ext cx="4114800" cy="1073149"/>
          </a:xfrm>
        </p:spPr>
        <p:txBody>
          <a:bodyPr/>
          <a:lstStyle>
            <a:lvl1pPr marL="0" indent="0">
              <a:buNone/>
              <a:defRPr sz="1900"/>
            </a:lvl1pPr>
            <a:lvl2pPr marL="635051" indent="0">
              <a:buNone/>
              <a:defRPr sz="1700"/>
            </a:lvl2pPr>
            <a:lvl3pPr marL="1270102" indent="0">
              <a:buNone/>
              <a:defRPr sz="1400"/>
            </a:lvl3pPr>
            <a:lvl4pPr marL="1905152" indent="0">
              <a:buNone/>
              <a:defRPr sz="1300"/>
            </a:lvl4pPr>
            <a:lvl5pPr marL="2540203" indent="0">
              <a:buNone/>
              <a:defRPr sz="1300"/>
            </a:lvl5pPr>
            <a:lvl6pPr marL="3175254" indent="0">
              <a:buNone/>
              <a:defRPr sz="1300"/>
            </a:lvl6pPr>
            <a:lvl7pPr marL="3810305" indent="0">
              <a:buNone/>
              <a:defRPr sz="1300"/>
            </a:lvl7pPr>
            <a:lvl8pPr marL="4445356" indent="0">
              <a:buNone/>
              <a:defRPr sz="1300"/>
            </a:lvl8pPr>
            <a:lvl9pPr marL="5080406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1" y="366185"/>
            <a:ext cx="6172201" cy="1524000"/>
          </a:xfrm>
          <a:prstGeom prst="rect">
            <a:avLst/>
          </a:prstGeom>
        </p:spPr>
        <p:txBody>
          <a:bodyPr vert="horz" lIns="127010" tIns="63505" rIns="127010" bIns="6350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1" y="2133601"/>
            <a:ext cx="6172201" cy="6034617"/>
          </a:xfrm>
          <a:prstGeom prst="rect">
            <a:avLst/>
          </a:prstGeom>
        </p:spPr>
        <p:txBody>
          <a:bodyPr vert="horz" lIns="127010" tIns="63505" rIns="127010" bIns="6350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3" y="8475134"/>
            <a:ext cx="1600201" cy="486833"/>
          </a:xfrm>
          <a:prstGeom prst="rect">
            <a:avLst/>
          </a:prstGeom>
        </p:spPr>
        <p:txBody>
          <a:bodyPr vert="horz" lIns="127010" tIns="63505" rIns="127010" bIns="63505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2FE40-36B6-4770-BBAB-122E3B432828}" type="datetimeFigureOut">
              <a:rPr lang="ru-RU" smtClean="0"/>
              <a:pPr/>
              <a:t>06.10.2023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2" y="8475134"/>
            <a:ext cx="2171700" cy="486833"/>
          </a:xfrm>
          <a:prstGeom prst="rect">
            <a:avLst/>
          </a:prstGeom>
        </p:spPr>
        <p:txBody>
          <a:bodyPr vert="horz" lIns="127010" tIns="63505" rIns="127010" bIns="63505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2" y="8475134"/>
            <a:ext cx="1600201" cy="486833"/>
          </a:xfrm>
          <a:prstGeom prst="rect">
            <a:avLst/>
          </a:prstGeom>
        </p:spPr>
        <p:txBody>
          <a:bodyPr vert="horz" lIns="127010" tIns="63505" rIns="127010" bIns="63505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2DB546-2E30-4ED2-8874-6B8F6FA5EE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70102" rtl="0" eaLnBrk="1" latinLnBrk="0" hangingPunct="1">
        <a:spcBef>
          <a:spcPct val="0"/>
        </a:spcBef>
        <a:buNone/>
        <a:defRPr sz="6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6288" indent="-476288" algn="l" defTabSz="1270102" rtl="0" eaLnBrk="1" latinLnBrk="0" hangingPunct="1">
        <a:spcBef>
          <a:spcPct val="20000"/>
        </a:spcBef>
        <a:buFont typeface="Arial" pitchFamily="34" charset="0"/>
        <a:buChar char="•"/>
        <a:defRPr sz="4400" kern="1200">
          <a:solidFill>
            <a:schemeClr val="tx1"/>
          </a:solidFill>
          <a:latin typeface="+mn-lt"/>
          <a:ea typeface="+mn-ea"/>
          <a:cs typeface="+mn-cs"/>
        </a:defRPr>
      </a:lvl1pPr>
      <a:lvl2pPr marL="1031958" indent="-396907" algn="l" defTabSz="1270102" rtl="0" eaLnBrk="1" latinLnBrk="0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587627" indent="-317525" algn="l" defTabSz="1270102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3pPr>
      <a:lvl4pPr marL="2222678" indent="-317525" algn="l" defTabSz="1270102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57729" indent="-317525" algn="l" defTabSz="1270102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492779" indent="-317525" algn="l" defTabSz="127010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27830" indent="-317525" algn="l" defTabSz="127010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762881" indent="-317525" algn="l" defTabSz="127010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397932" indent="-317525" algn="l" defTabSz="1270102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5051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0102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152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40203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75254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10305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45356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080406" algn="l" defTabSz="127010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7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Cлинги, коляски и стресс. Что лучше: горизонтальное или ...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Cлинги, коляски и стресс. Что лучше: горизонтальное или ...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" name="AutoShape 2" descr="Пенсионный фонд предупреждает: осторожно, мошенники!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Материнский капитал на покупку жилья в 2019 году | Мои Юристы | Яндекс Дзен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Материнский капитал на покупку жилья в 2019 году | Мои Юристы | Яндекс Дзен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08720" y="251520"/>
            <a:ext cx="39570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Montserrat" pitchFamily="2" charset="-52"/>
              </a:rPr>
              <a:t>Отделение СФР </a:t>
            </a:r>
          </a:p>
          <a:p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Montserrat" pitchFamily="2" charset="-52"/>
              </a:rPr>
              <a:t>по Красноярскому краю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Montserrat" pitchFamily="2" charset="-52"/>
            </a:endParaRPr>
          </a:p>
        </p:txBody>
      </p:sp>
      <p:sp>
        <p:nvSpPr>
          <p:cNvPr id="6146" name="AutoShape 2" descr="Семья глазами ребёнка – НАУМЁНОК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8641" y="179513"/>
            <a:ext cx="728834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94" y="3929058"/>
            <a:ext cx="4923358" cy="4187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293096" y="323528"/>
            <a:ext cx="237626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sz="1400" b="1" dirty="0" smtClean="0">
                <a:solidFill>
                  <a:schemeClr val="bg1">
                    <a:lumMod val="50000"/>
                  </a:schemeClr>
                </a:solidFill>
                <a:latin typeface="Montserrat" pitchFamily="2" charset="-52"/>
              </a:rPr>
              <a:t># </a:t>
            </a:r>
            <a:r>
              <a:rPr lang="ru-RU" sz="1400" b="1" dirty="0" smtClean="0">
                <a:solidFill>
                  <a:schemeClr val="bg1">
                    <a:lumMod val="50000"/>
                  </a:schemeClr>
                </a:solidFill>
                <a:latin typeface="Montserrat" pitchFamily="2" charset="-52"/>
              </a:rPr>
              <a:t>ВАЖНОЗНАТЬ</a:t>
            </a:r>
            <a:endParaRPr lang="ru-RU" sz="1400" dirty="0">
              <a:solidFill>
                <a:schemeClr val="bg1">
                  <a:lumMod val="50000"/>
                </a:schemeClr>
              </a:solidFill>
              <a:latin typeface="Montserrat" pitchFamily="2" charset="-52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1475657"/>
            <a:ext cx="6857999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b="1" dirty="0" smtClean="0">
                <a:solidFill>
                  <a:srgbClr val="C00000"/>
                </a:solidFill>
                <a:latin typeface="Montserrat" pitchFamily="2" charset="-52"/>
              </a:rPr>
              <a:t>В Красноярском крае единое пособие с начала года получили родители более 122 тысяч детей</a:t>
            </a:r>
            <a:endParaRPr lang="ru-RU" sz="32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-52"/>
            </a:endParaRPr>
          </a:p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Montserrat" pitchFamily="2" charset="-52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596783"/>
            <a:ext cx="6872638" cy="154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AutoShape 4" descr="Cлинги, коляски и стресс. Что лучше: горизонтальное или ...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Cлинги, коляски и стресс. Что лучше: горизонтальное или ...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" name="AutoShape 2" descr="Пенсионный фонд предупреждает: осторожно, мошенники!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AutoShape 2" descr="Материнский капитал на покупку жилья в 2019 году | Мои Юристы | Яндекс Дзен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Материнский капитал на покупку жилья в 2019 году | Мои Юристы | Яндекс Дзен"/>
          <p:cNvSpPr>
            <a:spLocks noChangeAspect="1" noChangeArrowheads="1"/>
          </p:cNvSpPr>
          <p:nvPr/>
        </p:nvSpPr>
        <p:spPr bwMode="auto">
          <a:xfrm>
            <a:off x="118533" y="-146756"/>
            <a:ext cx="232229" cy="309639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Содержимое 2"/>
          <p:cNvSpPr txBox="1">
            <a:spLocks/>
          </p:cNvSpPr>
          <p:nvPr/>
        </p:nvSpPr>
        <p:spPr>
          <a:xfrm>
            <a:off x="332656" y="1043608"/>
            <a:ext cx="6172201" cy="6696744"/>
          </a:xfrm>
          <a:prstGeom prst="rect">
            <a:avLst/>
          </a:prstGeom>
        </p:spPr>
        <p:txBody>
          <a:bodyPr vert="horz" lIns="127010" tIns="63505" rIns="127010" bIns="63505" rtlCol="0">
            <a:normAutofit fontScale="70000" lnSpcReduction="20000"/>
          </a:bodyPr>
          <a:lstStyle/>
          <a:p>
            <a:pPr marL="0" marR="0" lvl="0" indent="0" algn="ctr" defTabSz="12701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ctr"/>
            <a:endParaRPr lang="ru-RU" sz="3800" b="1" dirty="0" smtClean="0"/>
          </a:p>
          <a:p>
            <a:pPr algn="just"/>
            <a:r>
              <a:rPr lang="ru-RU" sz="4400" b="1" dirty="0" smtClean="0">
                <a:solidFill>
                  <a:srgbClr val="C00000"/>
                </a:solidFill>
              </a:rPr>
              <a:t>С начала 2023 года семьи, имеющие детей от 0 до 17 лет,  могут претендовать на единое пособие</a:t>
            </a:r>
          </a:p>
          <a:p>
            <a:endParaRPr lang="ru-RU" sz="4400" b="1" dirty="0" smtClean="0"/>
          </a:p>
          <a:p>
            <a:pPr algn="just"/>
            <a:r>
              <a:rPr lang="ru-RU" sz="3800" b="1" dirty="0" smtClean="0"/>
              <a:t>На сегодняшний день в Красноярском крае  пособие получают родители 122 380 детей. С момента старта выплат в семьи перечислено более 13,6  миллиардов рублей. </a:t>
            </a:r>
          </a:p>
          <a:p>
            <a:pPr algn="just"/>
            <a:endParaRPr lang="ru-RU" sz="3800" b="1" dirty="0" smtClean="0"/>
          </a:p>
          <a:p>
            <a:pPr algn="just"/>
            <a:r>
              <a:rPr lang="ru-RU" sz="3800" b="1" dirty="0" smtClean="0"/>
              <a:t>Какой доход должен быть у семьи и сколько составит единое пособие - читайте в наших информационных карточках.</a:t>
            </a:r>
          </a:p>
          <a:p>
            <a:pPr algn="just"/>
            <a:endParaRPr lang="ru-RU" sz="3800" b="1" dirty="0" smtClean="0"/>
          </a:p>
          <a:p>
            <a:pPr algn="just"/>
            <a:r>
              <a:rPr lang="ru-RU" sz="3400" b="1" dirty="0" smtClean="0"/>
              <a:t>#</a:t>
            </a:r>
            <a:r>
              <a:rPr lang="ru-RU" sz="3400" b="1" dirty="0" err="1" smtClean="0"/>
              <a:t>единоепособие</a:t>
            </a:r>
            <a:r>
              <a:rPr lang="ru-RU" sz="3400" b="1" dirty="0" smtClean="0"/>
              <a:t>, #</a:t>
            </a:r>
            <a:r>
              <a:rPr lang="ru-RU" sz="3400" b="1" dirty="0" err="1" smtClean="0"/>
              <a:t>прожиточныйминимум</a:t>
            </a:r>
            <a:endParaRPr lang="ru-RU" sz="3400" b="1" dirty="0" smtClean="0"/>
          </a:p>
          <a:p>
            <a:pPr marL="0" marR="0" lvl="0" indent="0" defTabSz="127010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408972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7596783"/>
            <a:ext cx="6872638" cy="1547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930</TotalTime>
  <Words>88</Words>
  <Application>Microsoft Office PowerPoint</Application>
  <PresentationFormat>Экран 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PFR034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034BondarevaNA1</dc:creator>
  <cp:lastModifiedBy>Жабина Татьяна Николаевна</cp:lastModifiedBy>
  <cp:revision>54</cp:revision>
  <dcterms:created xsi:type="dcterms:W3CDTF">2020-03-13T10:44:50Z</dcterms:created>
  <dcterms:modified xsi:type="dcterms:W3CDTF">2023-10-06T03:43:53Z</dcterms:modified>
</cp:coreProperties>
</file>