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80" r:id="rId13"/>
    <p:sldId id="281" r:id="rId14"/>
    <p:sldId id="283" r:id="rId15"/>
    <p:sldId id="284" r:id="rId16"/>
    <p:sldId id="285" r:id="rId17"/>
    <p:sldId id="286" r:id="rId18"/>
    <p:sldId id="288" r:id="rId19"/>
    <p:sldId id="291" r:id="rId20"/>
    <p:sldId id="292" r:id="rId21"/>
    <p:sldId id="300" r:id="rId22"/>
    <p:sldId id="301" r:id="rId23"/>
    <p:sldId id="302" r:id="rId24"/>
    <p:sldId id="298" r:id="rId25"/>
    <p:sldId id="279" r:id="rId26"/>
  </p:sldIdLst>
  <p:sldSz cx="12192000" cy="6858000"/>
  <p:notesSz cx="9926638" cy="6797675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2E5"/>
    <a:srgbClr val="562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  <a:fill>
          <a:solidFill>
            <a:schemeClr val="accent2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396" y="33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1458"/>
          </a:xfrm>
          <a:prstGeom prst="rect">
            <a:avLst/>
          </a:prstGeom>
        </p:spPr>
        <p:txBody>
          <a:bodyPr vert="horz" lIns="80275" tIns="40138" rIns="80275" bIns="40138" rtlCol="0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510" y="0"/>
            <a:ext cx="4301543" cy="341458"/>
          </a:xfrm>
          <a:prstGeom prst="rect">
            <a:avLst/>
          </a:prstGeom>
        </p:spPr>
        <p:txBody>
          <a:bodyPr vert="horz" lIns="80275" tIns="40138" rIns="80275" bIns="40138" rtlCol="0"/>
          <a:lstStyle>
            <a:lvl1pPr algn="r">
              <a:defRPr sz="1100"/>
            </a:lvl1pPr>
          </a:lstStyle>
          <a:p>
            <a:fld id="{ACF53811-F74A-40F7-AB68-8BFD3FF8F9F0}" type="datetimeFigureOut">
              <a:rPr lang="ru-RU" smtClean="0"/>
              <a:t>30.11.2025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5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0275" tIns="40138" rIns="80275" bIns="4013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71382"/>
            <a:ext cx="7941310" cy="2676584"/>
          </a:xfrm>
          <a:prstGeom prst="rect">
            <a:avLst/>
          </a:prstGeom>
        </p:spPr>
        <p:txBody>
          <a:bodyPr vert="horz" lIns="80275" tIns="40138" rIns="80275" bIns="4013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301543" cy="341457"/>
          </a:xfrm>
          <a:prstGeom prst="rect">
            <a:avLst/>
          </a:prstGeom>
        </p:spPr>
        <p:txBody>
          <a:bodyPr vert="horz" lIns="80275" tIns="40138" rIns="80275" bIns="40138" rtlCol="0" anchor="b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510" y="6456219"/>
            <a:ext cx="4301543" cy="341457"/>
          </a:xfrm>
          <a:prstGeom prst="rect">
            <a:avLst/>
          </a:prstGeom>
        </p:spPr>
        <p:txBody>
          <a:bodyPr vert="horz" lIns="80275" tIns="40138" rIns="80275" bIns="40138" rtlCol="0" anchor="b"/>
          <a:lstStyle>
            <a:lvl1pPr algn="r">
              <a:defRPr sz="1100"/>
            </a:lvl1pPr>
          </a:lstStyle>
          <a:p>
            <a:fld id="{74254110-AD98-43CD-BB23-C8A8140923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96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54110-AD98-43CD-BB23-C8A81409239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773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54110-AD98-43CD-BB23-C8A81409239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729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2B3CFFD-5C64-4349-9D05-0FF2B35487BE}" type="datetimeFigureOut">
              <a:rPr lang="ru-RU"/>
              <a:t>30.11.2025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8EDEED-C520-449B-AF0F-C612790EF8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2B3CFFD-5C64-4349-9D05-0FF2B35487BE}" type="datetimeFigureOut">
              <a:rPr lang="ru-RU"/>
              <a:t>30.11.2025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8EDEED-C520-449B-AF0F-C612790EF8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2B3CFFD-5C64-4349-9D05-0FF2B35487BE}" type="datetimeFigureOut">
              <a:rPr lang="ru-RU"/>
              <a:t>30.11.2025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8EDEED-C520-449B-AF0F-C612790EF8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2B3CFFD-5C64-4349-9D05-0FF2B35487BE}" type="datetimeFigureOut">
              <a:rPr lang="ru-RU"/>
              <a:t>30.11.2025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8EDEED-C520-449B-AF0F-C612790EF8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2B3CFFD-5C64-4349-9D05-0FF2B35487BE}" type="datetimeFigureOut">
              <a:rPr lang="ru-RU"/>
              <a:t>30.11.2025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8EDEED-C520-449B-AF0F-C612790EF8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2B3CFFD-5C64-4349-9D05-0FF2B35487BE}" type="datetimeFigureOut">
              <a:rPr lang="ru-RU"/>
              <a:t>30.11.2025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8EDEED-C520-449B-AF0F-C612790EF8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2B3CFFD-5C64-4349-9D05-0FF2B35487BE}" type="datetimeFigureOut">
              <a:rPr lang="ru-RU"/>
              <a:t>30.11.2025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8EDEED-C520-449B-AF0F-C612790EF8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2B3CFFD-5C64-4349-9D05-0FF2B35487BE}" type="datetimeFigureOut">
              <a:rPr lang="ru-RU"/>
              <a:t>30.11.2025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8EDEED-C520-449B-AF0F-C612790EF8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2B3CFFD-5C64-4349-9D05-0FF2B35487BE}" type="datetimeFigureOut">
              <a:rPr lang="ru-RU"/>
              <a:t>30.11.2025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8EDEED-C520-449B-AF0F-C612790EF8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2B3CFFD-5C64-4349-9D05-0FF2B35487BE}" type="datetimeFigureOut">
              <a:rPr lang="ru-RU"/>
              <a:t>30.11.2025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8EDEED-C520-449B-AF0F-C612790EF8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2B3CFFD-5C64-4349-9D05-0FF2B35487BE}" type="datetimeFigureOut">
              <a:rPr lang="ru-RU"/>
              <a:t>30.11.2025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8EDEED-C520-449B-AF0F-C612790EF8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2B3CFFD-5C64-4349-9D05-0FF2B35487BE}" type="datetimeFigureOut">
              <a:rPr lang="ru-RU"/>
              <a:t>30.11.2025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28EDEED-C520-449B-AF0F-C612790EF868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t="10660" b="37564"/>
          <a:stretch/>
        </p:blipFill>
        <p:spPr bwMode="auto">
          <a:xfrm>
            <a:off x="2067954" y="334017"/>
            <a:ext cx="8056085" cy="142747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>
            <a:spLocks noGrp="1"/>
          </p:cNvSpPr>
          <p:nvPr>
            <p:ph type="subTitle" idx="1"/>
          </p:nvPr>
        </p:nvSpPr>
        <p:spPr bwMode="auto">
          <a:xfrm>
            <a:off x="793354" y="3237056"/>
            <a:ext cx="10411485" cy="16672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EE6249"/>
                </a:solidFill>
                <a:latin typeface="+mj-lt"/>
                <a:ea typeface="Roboto Black"/>
                <a:cs typeface="Arial"/>
              </a:rPr>
              <a:t>Меры поддержки малых форм хозяйствования </a:t>
            </a:r>
            <a:br>
              <a:rPr lang="ru-RU" sz="3600" b="1" dirty="0">
                <a:solidFill>
                  <a:srgbClr val="EE6249"/>
                </a:solidFill>
                <a:latin typeface="+mj-lt"/>
                <a:ea typeface="Roboto Black"/>
                <a:cs typeface="Arial"/>
              </a:rPr>
            </a:br>
            <a:r>
              <a:rPr lang="ru-RU" sz="3600" b="1" dirty="0">
                <a:solidFill>
                  <a:srgbClr val="EE6249"/>
                </a:solidFill>
                <a:latin typeface="+mj-lt"/>
                <a:ea typeface="Roboto Black"/>
                <a:cs typeface="Arial"/>
              </a:rPr>
              <a:t>в агропромышленном комплексе Красноярского края</a:t>
            </a:r>
            <a:endParaRPr sz="3600" b="1" dirty="0">
              <a:solidFill>
                <a:srgbClr val="EE6249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1475377" y="2140989"/>
            <a:ext cx="92412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562212"/>
                </a:solidFill>
                <a:latin typeface="+mj-lt"/>
                <a:ea typeface="Calibri"/>
                <a:cs typeface="Arial"/>
              </a:rPr>
              <a:t>ЦЕНТР КОМПЕТЕНЦИЙ В СФЕРЕ СЕЛЬСКОХОЗЯЙСТВЕННОЙ КООПЕРАЦИИ </a:t>
            </a:r>
            <a:br>
              <a:rPr lang="ru-RU" b="1" dirty="0">
                <a:solidFill>
                  <a:srgbClr val="562212"/>
                </a:solidFill>
                <a:latin typeface="+mj-lt"/>
                <a:ea typeface="Calibri"/>
                <a:cs typeface="Arial"/>
              </a:rPr>
            </a:br>
            <a:r>
              <a:rPr lang="ru-RU" b="1" dirty="0">
                <a:solidFill>
                  <a:srgbClr val="562212"/>
                </a:solidFill>
                <a:latin typeface="+mj-lt"/>
                <a:ea typeface="Calibri"/>
                <a:cs typeface="Arial"/>
              </a:rPr>
              <a:t>И ПОДДЕРЖКИ ФЕРМЕРОВ</a:t>
            </a:r>
            <a:endParaRPr dirty="0"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884995" y="347355"/>
            <a:ext cx="10934111" cy="655659"/>
          </a:xfrm>
          <a:prstGeom prst="rect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45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84995" y="379658"/>
            <a:ext cx="9208775" cy="62335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562212"/>
                </a:solidFill>
                <a:ea typeface="Roboto Black"/>
                <a:cs typeface="Arial"/>
              </a:rPr>
              <a:t>ГРАНТ «НАШ ФЕРМЕР»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616953" y="1536174"/>
            <a:ext cx="9975174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Требования к участнику отбора: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регистрация в качестве ИП не ранее года, предшествующего году предоставления гранта (гражданина РФ </a:t>
            </a:r>
            <a:br>
              <a:rPr lang="ru-RU" sz="1600" b="1" dirty="0">
                <a:solidFill>
                  <a:srgbClr val="562212"/>
                </a:solidFill>
                <a:cs typeface="Arial"/>
              </a:rPr>
            </a:br>
            <a:r>
              <a:rPr lang="ru-RU" sz="1600" b="1" dirty="0">
                <a:solidFill>
                  <a:srgbClr val="562212"/>
                </a:solidFill>
                <a:cs typeface="Arial"/>
              </a:rPr>
              <a:t>в срок до 30 календарных дней, с даты издания приказа о результатах конкурсного отбора);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основной вид деятельности выращивание и (или) производство, и (или) переработка сельскохозяйственной продукции;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регистрация на сельской территории края или на территории сельской агломерации края;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наличие в собственности или в пользовании на срок не менее чем до 01.01.2032 земельного участка, необходимого для реализации проекта;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отсутствие задолженности по уплате налогов и сборов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Список документов: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заявление на участие в конкурсном отборе, электронная копия проекта развития сельскохозяйственной деятельности, справки и выписки подтверждающие деятельность, электронные копии документов подтверждающие затраты</a:t>
            </a:r>
            <a:endParaRPr sz="1600" b="1" dirty="0">
              <a:solidFill>
                <a:srgbClr val="562212"/>
              </a:solidFill>
              <a:cs typeface="Arial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00098" y="5103151"/>
            <a:ext cx="723809" cy="7238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0098" y="1536174"/>
            <a:ext cx="711111" cy="71111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884995" y="347355"/>
            <a:ext cx="10934111" cy="655659"/>
          </a:xfrm>
          <a:prstGeom prst="rect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45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84995" y="379658"/>
            <a:ext cx="9208775" cy="62335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562212"/>
                </a:solidFill>
                <a:ea typeface="Roboto Black"/>
                <a:cs typeface="Arial"/>
              </a:rPr>
              <a:t>ГРАНТ «НАШ ФЕРМЕР»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616953" y="1411575"/>
            <a:ext cx="9975174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Условия: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доля собственных средств участника отбора на реализацию проекта не менее 10%;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доход от реализации сельскохозяйственной продукции менее 1 млрд рублей в год;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не менее 2 новых постоянных работников, если сумма гранта составляет 5 млн рублей </a:t>
            </a:r>
            <a:br>
              <a:rPr lang="ru-RU" sz="1600" b="1" dirty="0">
                <a:solidFill>
                  <a:srgbClr val="562212"/>
                </a:solidFill>
                <a:cs typeface="Arial"/>
              </a:rPr>
            </a:br>
            <a:r>
              <a:rPr lang="ru-RU" sz="1600" b="1" dirty="0">
                <a:solidFill>
                  <a:srgbClr val="562212"/>
                </a:solidFill>
                <a:cs typeface="Arial"/>
              </a:rPr>
              <a:t>или более, и не менее 1 нового постоянного работника, если сумма гранта составляет менее 5 млн рублей (ИП в качестве нового постоянного работника не учитывается);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организация сбыта сельскохозяйственной продукции;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срок использования гранта и собственных средств не должен превышать 12 месяцев со дня получения гранта;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участникам сельскохозяйственного потребительского кооператива добавляется 0,9 балла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endParaRPr lang="ru-RU" sz="24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участникам отбора, принимавшим участие в специальной военной операции добавляется 0,5 балла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endParaRPr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01766" y="1485134"/>
            <a:ext cx="711111" cy="71111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A7BD5944-FE92-757B-9D39-E918C5ADAC31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D9E6F8F-EFCA-989B-3050-CBCE3AB97087}"/>
              </a:ext>
            </a:extLst>
          </p:cNvPr>
          <p:cNvSpPr/>
          <p:nvPr/>
        </p:nvSpPr>
        <p:spPr bwMode="auto">
          <a:xfrm>
            <a:off x="884995" y="347354"/>
            <a:ext cx="10934111" cy="1182681"/>
          </a:xfrm>
          <a:prstGeom prst="rect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45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5F7FEA-0BA6-CF9B-B3DE-2EFB99ED2C9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84995" y="379657"/>
            <a:ext cx="10866403" cy="88782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>
                <a:solidFill>
                  <a:srgbClr val="562212"/>
                </a:solidFill>
                <a:ea typeface="Roboto Black"/>
                <a:cs typeface="Arial"/>
              </a:rPr>
              <a:t>НАПРАВЛЕНИЯ ГОСУДАРСТВЕННОЙ ПОДДЕРЖКИ МАЛЫХ ФОРМ ХОЗЯЙСТВОВАНИЯ ПО ЛИНИИ МИНИСТЕРСТВА СЕЛЬСКОГО ХОЗЯЙСТВА КРАСНОЯРСКОГО КРАЯ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05C050A-6239-2B86-4A36-D5A50E01804A}"/>
              </a:ext>
            </a:extLst>
          </p:cNvPr>
          <p:cNvSpPr/>
          <p:nvPr/>
        </p:nvSpPr>
        <p:spPr bwMode="auto">
          <a:xfrm>
            <a:off x="820248" y="1530035"/>
            <a:ext cx="10998858" cy="515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Гранты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Грант на развитие материально-технической базы потребительских кооперативов (СПОК)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Грант на развитие материально-технической базы начинающего потребительского кооператива (СПОК)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Грант «Агротуризм»</a:t>
            </a:r>
          </a:p>
          <a:p>
            <a:pPr marL="342900" indent="-342900">
              <a:buAutoNum type="arabicParenR" startAt="7"/>
              <a:defRPr/>
            </a:pPr>
            <a:endParaRPr lang="ru-RU" sz="1600" b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Субсидии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Субсидии потребительским кооперативам (СПОК) на возмещение части затрат: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понесенным в текущем году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по закупу животноводческой продукции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Субсидии на развитие семейной фермы</a:t>
            </a:r>
          </a:p>
          <a:p>
            <a:pPr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>
              <a:defRPr/>
            </a:pPr>
            <a:r>
              <a:rPr lang="ru-RU" b="1" dirty="0">
                <a:solidFill>
                  <a:srgbClr val="562212"/>
                </a:solidFill>
                <a:cs typeface="Arial"/>
              </a:rPr>
              <a:t>Подробная информация по данным мерам поддержки расположена на официальном сайте министерства сельского хозяйства Красноярского края в разделе: </a:t>
            </a:r>
            <a:br>
              <a:rPr lang="ru-RU" b="1" dirty="0">
                <a:solidFill>
                  <a:srgbClr val="562212"/>
                </a:solidFill>
                <a:cs typeface="Arial"/>
              </a:rPr>
            </a:br>
            <a:r>
              <a:rPr lang="ru-RU" b="1" dirty="0">
                <a:solidFill>
                  <a:srgbClr val="562212"/>
                </a:solidFill>
                <a:cs typeface="Arial"/>
              </a:rPr>
              <a:t>«ПУТЕВОДИТЕЛЬ ПО МЕРАМ ГОСУДАРСТВЕННОЙ ПОДДЕРЖКИ СУБЪЕКТОВ АГРОПРОМЫШЛЕННОГО КОМПЛЕКСА КРАСНОЯРСКОГО КРАЯ»</a:t>
            </a:r>
          </a:p>
          <a:p>
            <a:pPr>
              <a:defRPr/>
            </a:pPr>
            <a:r>
              <a:rPr lang="ru-RU" b="1" u="sng" dirty="0">
                <a:solidFill>
                  <a:srgbClr val="EE6249"/>
                </a:solidFill>
                <a:cs typeface="Arial"/>
              </a:rPr>
              <a:t>Ссылка: </a:t>
            </a:r>
            <a:r>
              <a:rPr lang="en-US" b="1" u="sng" dirty="0">
                <a:solidFill>
                  <a:srgbClr val="EE6249"/>
                </a:solidFill>
                <a:cs typeface="Arial"/>
              </a:rPr>
              <a:t>https</a:t>
            </a:r>
            <a:r>
              <a:rPr lang="ru-RU" b="1" u="sng" dirty="0">
                <a:solidFill>
                  <a:srgbClr val="EE6249"/>
                </a:solidFill>
                <a:cs typeface="Arial"/>
              </a:rPr>
              <a:t>://</a:t>
            </a:r>
            <a:r>
              <a:rPr lang="en-US" b="1" u="sng" dirty="0">
                <a:solidFill>
                  <a:srgbClr val="EE6249"/>
                </a:solidFill>
                <a:cs typeface="Arial"/>
              </a:rPr>
              <a:t>krasagro.ru</a:t>
            </a:r>
            <a:r>
              <a:rPr lang="ru-RU" b="1" u="sng" dirty="0">
                <a:solidFill>
                  <a:srgbClr val="EE6249"/>
                </a:solidFill>
                <a:cs typeface="Arial"/>
              </a:rPr>
              <a:t>/</a:t>
            </a:r>
            <a:r>
              <a:rPr lang="en-US" b="1" u="sng" dirty="0">
                <a:solidFill>
                  <a:srgbClr val="EE6249"/>
                </a:solidFill>
                <a:cs typeface="Arial"/>
              </a:rPr>
              <a:t>pages</a:t>
            </a:r>
            <a:r>
              <a:rPr lang="ru-RU" b="1" u="sng" dirty="0">
                <a:solidFill>
                  <a:srgbClr val="EE6249"/>
                </a:solidFill>
                <a:cs typeface="Arial"/>
              </a:rPr>
              <a:t>/</a:t>
            </a:r>
            <a:r>
              <a:rPr lang="en-US" b="1" u="sng" dirty="0">
                <a:solidFill>
                  <a:srgbClr val="EE6249"/>
                </a:solidFill>
                <a:cs typeface="Arial"/>
              </a:rPr>
              <a:t>state</a:t>
            </a:r>
            <a:r>
              <a:rPr lang="ru-RU" b="1" u="sng" dirty="0">
                <a:solidFill>
                  <a:srgbClr val="EE6249"/>
                </a:solidFill>
                <a:cs typeface="Arial"/>
              </a:rPr>
              <a:t>_</a:t>
            </a:r>
            <a:r>
              <a:rPr lang="en-US" b="1" u="sng" dirty="0">
                <a:solidFill>
                  <a:srgbClr val="EE6249"/>
                </a:solidFill>
                <a:cs typeface="Arial"/>
              </a:rPr>
              <a:t>support</a:t>
            </a:r>
            <a:r>
              <a:rPr lang="ru-RU" b="1" u="sng" dirty="0">
                <a:solidFill>
                  <a:srgbClr val="EE6249"/>
                </a:solidFill>
                <a:cs typeface="Arial"/>
              </a:rPr>
              <a:t>/</a:t>
            </a:r>
            <a:r>
              <a:rPr lang="en-US" b="1" u="sng" dirty="0">
                <a:solidFill>
                  <a:srgbClr val="EE6249"/>
                </a:solidFill>
                <a:cs typeface="Arial"/>
              </a:rPr>
              <a:t>guide</a:t>
            </a:r>
            <a:r>
              <a:rPr lang="ru-RU" b="1" u="sng" dirty="0">
                <a:solidFill>
                  <a:srgbClr val="EE6249"/>
                </a:solidFill>
                <a:cs typeface="Arial"/>
              </a:rPr>
              <a:t>/</a:t>
            </a:r>
          </a:p>
          <a:p>
            <a:pPr indent="449580" algn="just">
              <a:lnSpc>
                <a:spcPct val="115000"/>
              </a:lnSpc>
              <a:buNone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Адрес министерства сельского хозяйства Красноярского края: г. Красноярск, ул. Ленина, 125</a:t>
            </a:r>
          </a:p>
          <a:p>
            <a:pPr indent="449580" algn="just">
              <a:lnSpc>
                <a:spcPct val="115000"/>
              </a:lnSpc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Телефон приемной: 8 (391) 249-31-33</a:t>
            </a:r>
          </a:p>
          <a:p>
            <a:pPr>
              <a:defRPr/>
            </a:pPr>
            <a:endParaRPr b="1" u="sng" dirty="0">
              <a:solidFill>
                <a:srgbClr val="EE6249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0434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03ADF2-A020-5A5D-9DF4-67798996B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655595" cy="1325563"/>
          </a:xfrm>
          <a:solidFill>
            <a:srgbClr val="F7F2E5"/>
          </a:solidFill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562212"/>
                </a:solidFill>
              </a:rPr>
              <a:t>ФИНАНСОВОЕ ОБЕСПЕЧЕНИЕ (ВОЗМЕЩЕНИЕ) ЗАТРАТ, СВЯЗАННЫХ С РЕАЛИЗАЦИЕЙ ПРОЕКТА ПО ВНЕДРЕНИЮ ГАЗОПОРШНЕВЫХ УСТАНОВОК</a:t>
            </a:r>
            <a:endParaRPr lang="ru-RU" sz="3200" dirty="0">
              <a:solidFill>
                <a:srgbClr val="562212"/>
              </a:solidFill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53FF751E-0F75-07C0-D8D0-AFB8089E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344" y="2005248"/>
            <a:ext cx="6115493" cy="43211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rgbClr val="562212"/>
                </a:solidFill>
              </a:rPr>
              <a:t>Проект по внедрению газо-поршневой установки» - проект (бизнес-план), предусматривающий </a:t>
            </a:r>
            <a:r>
              <a:rPr lang="ru-RU" sz="1600" b="1" dirty="0">
                <a:solidFill>
                  <a:srgbClr val="FF0000"/>
                </a:solidFill>
              </a:rPr>
              <a:t>приобретение газо-поршневой установки с целью выработки электроэнергии</a:t>
            </a:r>
            <a:r>
              <a:rPr lang="ru-RU" sz="1600" b="1" dirty="0">
                <a:solidFill>
                  <a:srgbClr val="562212"/>
                </a:solidFill>
              </a:rPr>
              <a:t>, включая проектирование, монтаж и выполнение работ по техническому присоединению к газораспределительным сетям, направленный на снижение стоимости электроэнергии, используемой для производства сельскохозяйственной продукции и продуктов ее первичной и последующей переработки, а также на хранение сельскохозяйственной продукции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562212"/>
                </a:solidFill>
              </a:rPr>
              <a:t>СРЕДСТВА ПРЕДОСТАВЛЯЮТСЯ НА: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562212"/>
                </a:solidFill>
              </a:rPr>
              <a:t>обеспечение (возмещение) </a:t>
            </a:r>
            <a:r>
              <a:rPr lang="ru-RU" sz="1600" b="1" dirty="0">
                <a:solidFill>
                  <a:srgbClr val="FF0000"/>
                </a:solidFill>
              </a:rPr>
              <a:t>до 60 процентов </a:t>
            </a:r>
            <a:r>
              <a:rPr lang="ru-RU" sz="1600" b="1" dirty="0">
                <a:solidFill>
                  <a:srgbClr val="562212"/>
                </a:solidFill>
              </a:rPr>
              <a:t>затрат малых сельскохозяйственных товаропроизводителей , но </a:t>
            </a:r>
            <a:r>
              <a:rPr lang="ru-RU" sz="1600" b="1" dirty="0">
                <a:solidFill>
                  <a:srgbClr val="FF0000"/>
                </a:solidFill>
              </a:rPr>
              <a:t>не более 10 млн. рублей</a:t>
            </a:r>
            <a:r>
              <a:rPr lang="ru-RU" sz="1600" b="1" dirty="0">
                <a:solidFill>
                  <a:srgbClr val="562212"/>
                </a:solidFill>
              </a:rPr>
              <a:t> на одного малого сельскохозяйственного товаропроизводителя </a:t>
            </a:r>
          </a:p>
          <a:p>
            <a:pPr marL="0" indent="0">
              <a:buNone/>
            </a:pPr>
            <a:endParaRPr lang="ru-RU" sz="1600" b="1" dirty="0">
              <a:solidFill>
                <a:srgbClr val="562212"/>
              </a:solidFill>
            </a:endParaRPr>
          </a:p>
        </p:txBody>
      </p:sp>
      <p:pic>
        <p:nvPicPr>
          <p:cNvPr id="8" name="Picture 2" descr="Понимание основ: электростанции газопоршневого типа — принцип работы -  Статьи АБ Инжиниринг">
            <a:extLst>
              <a:ext uri="{FF2B5EF4-FFF2-40B4-BE49-F238E27FC236}">
                <a16:creationId xmlns:a16="http://schemas.microsoft.com/office/drawing/2014/main" id="{BBFA73BC-2D56-4033-D962-CCF78B388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762" y="2005248"/>
            <a:ext cx="5567198" cy="417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560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A6716-9CD1-43F4-4D88-AC0DBF82F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433391" cy="581173"/>
          </a:xfrm>
          <a:solidFill>
            <a:srgbClr val="F7F2E5"/>
          </a:soli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62212"/>
                </a:solidFill>
              </a:rPr>
              <a:t>ПОДДЕРЖКА ПРЕДОСТАВЛЯЕТСЯ ПРИ УСЛОВИИ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F5C173-E749-35EE-B58B-CB7E148AC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180" y="1380921"/>
            <a:ext cx="5566145" cy="4509515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562212"/>
                </a:solidFill>
              </a:rPr>
              <a:t>документального </a:t>
            </a:r>
            <a:r>
              <a:rPr lang="ru-RU" sz="1600" b="1" dirty="0">
                <a:solidFill>
                  <a:srgbClr val="FF0000"/>
                </a:solidFill>
              </a:rPr>
              <a:t>подтверждения права </a:t>
            </a:r>
            <a:r>
              <a:rPr lang="ru-RU" sz="1600" b="1" dirty="0">
                <a:solidFill>
                  <a:srgbClr val="562212"/>
                </a:solidFill>
              </a:rPr>
              <a:t>собственности и (или) иных прав у получателей государственной поддержки </a:t>
            </a:r>
            <a:r>
              <a:rPr lang="ru-RU" sz="1600" b="1" dirty="0">
                <a:solidFill>
                  <a:srgbClr val="FF0000"/>
                </a:solidFill>
              </a:rPr>
              <a:t>на пользование земельными участками</a:t>
            </a:r>
            <a:r>
              <a:rPr lang="ru-RU" sz="1600" b="1" dirty="0">
                <a:solidFill>
                  <a:srgbClr val="562212"/>
                </a:solidFill>
              </a:rPr>
              <a:t>, на которых планируется устанавливать газопоршневые установки, сроком не менее 5 лет с года получения субсидии;</a:t>
            </a:r>
          </a:p>
          <a:p>
            <a:r>
              <a:rPr lang="ru-RU" sz="1600" b="1" dirty="0">
                <a:solidFill>
                  <a:srgbClr val="562212"/>
                </a:solidFill>
              </a:rPr>
              <a:t>наличия заключенного</a:t>
            </a:r>
            <a:r>
              <a:rPr lang="ru-RU" sz="1600" b="1" dirty="0">
                <a:solidFill>
                  <a:srgbClr val="FF0000"/>
                </a:solidFill>
              </a:rPr>
              <a:t> договора на техническое обслуживание</a:t>
            </a:r>
            <a:r>
              <a:rPr lang="ru-RU" sz="1600" b="1" dirty="0">
                <a:solidFill>
                  <a:srgbClr val="562212"/>
                </a:solidFill>
              </a:rPr>
              <a:t> газопоршневого оборудования с организацией - поставщиком газопоршневого оборудования на срок </a:t>
            </a:r>
            <a:r>
              <a:rPr lang="ru-RU" sz="1600" b="1" dirty="0">
                <a:solidFill>
                  <a:srgbClr val="FF0000"/>
                </a:solidFill>
              </a:rPr>
              <a:t>не менее 3-х лет</a:t>
            </a:r>
            <a:r>
              <a:rPr lang="ru-RU" sz="1600" b="1" dirty="0">
                <a:solidFill>
                  <a:srgbClr val="562212"/>
                </a:solidFill>
              </a:rPr>
              <a:t> с года получения средств;</a:t>
            </a:r>
          </a:p>
          <a:p>
            <a:r>
              <a:rPr lang="ru-RU" sz="1600" b="1" dirty="0">
                <a:solidFill>
                  <a:srgbClr val="562212"/>
                </a:solidFill>
              </a:rPr>
              <a:t>документального </a:t>
            </a:r>
            <a:r>
              <a:rPr lang="ru-RU" sz="1600" b="1" dirty="0">
                <a:solidFill>
                  <a:srgbClr val="FF0000"/>
                </a:solidFill>
              </a:rPr>
              <a:t>подтверждения снижения затрат на электроэнергию </a:t>
            </a:r>
            <a:r>
              <a:rPr lang="ru-RU" sz="1600" b="1" dirty="0">
                <a:solidFill>
                  <a:srgbClr val="562212"/>
                </a:solidFill>
              </a:rPr>
              <a:t>при производстве и (или) переработке и (или) хранении сельскохозяйственной продукции </a:t>
            </a:r>
            <a:r>
              <a:rPr lang="ru-RU" sz="1600" b="1" dirty="0">
                <a:solidFill>
                  <a:srgbClr val="FF0000"/>
                </a:solidFill>
              </a:rPr>
              <a:t>по истечении не менее 24 месяцев</a:t>
            </a:r>
            <a:r>
              <a:rPr lang="ru-RU" sz="1600" b="1" dirty="0">
                <a:solidFill>
                  <a:srgbClr val="562212"/>
                </a:solidFill>
              </a:rPr>
              <a:t> с года установки газопоршневого оборудования </a:t>
            </a:r>
          </a:p>
          <a:p>
            <a:pPr marL="0" indent="0">
              <a:buNone/>
            </a:pPr>
            <a:endParaRPr lang="ru-RU" sz="1600" b="1" dirty="0">
              <a:solidFill>
                <a:srgbClr val="562212"/>
              </a:solidFill>
            </a:endParaRP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1B6B1150-ACBC-5482-2BAC-3212958B9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47" y="1040678"/>
            <a:ext cx="4960898" cy="484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9290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9296056-1266-7541-DDA1-6131BFE6B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813" y="1420989"/>
            <a:ext cx="6530163" cy="5159966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562212"/>
                </a:solidFill>
              </a:rPr>
              <a:t>«переработчик» - сельскохозяйственный товаропроизводитель (за исключением граждан, ведущих ЛПХ, и сельскохозяйственного кредитного потребительского кооператива), осуществляющий </a:t>
            </a:r>
            <a:r>
              <a:rPr lang="ru-RU" sz="1600" b="1" dirty="0">
                <a:solidFill>
                  <a:srgbClr val="FF0000"/>
                </a:solidFill>
              </a:rPr>
              <a:t>хранение, первичную и (или) последующую (промышленную) переработку </a:t>
            </a:r>
            <a:r>
              <a:rPr lang="ru-RU" sz="1600" b="1" dirty="0">
                <a:solidFill>
                  <a:srgbClr val="562212"/>
                </a:solidFill>
              </a:rPr>
              <a:t>сельскохозяйственной продукции,</a:t>
            </a:r>
          </a:p>
          <a:p>
            <a:r>
              <a:rPr lang="ru-RU" sz="1600" b="1" dirty="0">
                <a:solidFill>
                  <a:srgbClr val="562212"/>
                </a:solidFill>
              </a:rPr>
              <a:t>«</a:t>
            </a:r>
            <a:r>
              <a:rPr lang="ru-RU" sz="1600" b="1" dirty="0" err="1">
                <a:solidFill>
                  <a:srgbClr val="562212"/>
                </a:solidFill>
              </a:rPr>
              <a:t>агроконтракт</a:t>
            </a:r>
            <a:r>
              <a:rPr lang="ru-RU" sz="1600" b="1" dirty="0">
                <a:solidFill>
                  <a:srgbClr val="562212"/>
                </a:solidFill>
              </a:rPr>
              <a:t>» &lt;для целей поддержки переработчиков&gt; - договор (соглашение), заключаемый (заключаемое) </a:t>
            </a:r>
            <a:r>
              <a:rPr lang="ru-RU" sz="1600" b="1" dirty="0">
                <a:solidFill>
                  <a:srgbClr val="FF0000"/>
                </a:solidFill>
              </a:rPr>
              <a:t>между покупателем, являющимся … переработчиком, и производителем фермерской продукции</a:t>
            </a:r>
            <a:r>
              <a:rPr lang="ru-RU" sz="1600" b="1" dirty="0">
                <a:solidFill>
                  <a:srgbClr val="562212"/>
                </a:solidFill>
              </a:rPr>
              <a:t>, предметом которого является предоставление покупателем производителю фермерской продукции семенного материала овощей, картофеля, посадочного материала ягодных культур, многолетних насаждений (кроме виноградников), а также сельскохозяйственной птицы, маточного поголовья и семенного материала сельскохозяйственных животных, и крупного рогатого скота, овец и коз </a:t>
            </a:r>
            <a:r>
              <a:rPr lang="ru-RU" sz="1600" b="1" dirty="0">
                <a:solidFill>
                  <a:srgbClr val="FF0000"/>
                </a:solidFill>
              </a:rPr>
              <a:t>с целью производства указанным производителем фермерской продукции овощей открытого грунта, картофеля, ягод, молока, молодняка крупного рогатого скота, овец и коз, а также сельскохозяйственной птицы на убой </a:t>
            </a:r>
            <a:r>
              <a:rPr lang="ru-RU" sz="1600" b="1" dirty="0">
                <a:solidFill>
                  <a:srgbClr val="562212"/>
                </a:solidFill>
              </a:rPr>
              <a:t>покупателю в соответствии с условиями, установленными данным договором (соглашением). </a:t>
            </a:r>
          </a:p>
          <a:p>
            <a:endParaRPr lang="ru-RU" sz="1600" dirty="0"/>
          </a:p>
        </p:txBody>
      </p:sp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33BE92E0-B4C6-F517-07B9-BD980ABD95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0"/>
          <a:stretch>
            <a:fillRect/>
          </a:stretch>
        </p:blipFill>
        <p:spPr bwMode="auto">
          <a:xfrm>
            <a:off x="7421526" y="-3239"/>
            <a:ext cx="4770474" cy="686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0BA4B4-0F65-2BBA-855C-CCB820B9A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813" y="365126"/>
            <a:ext cx="10963940" cy="687498"/>
          </a:xfrm>
          <a:solidFill>
            <a:srgbClr val="F7F2E5"/>
          </a:soli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62212"/>
                </a:solidFill>
              </a:rPr>
              <a:t>ВОЗМЕЩЕНИЕ ЗАТРАТ ПЕРЕРАБОТЧИКОВ (ПОНЯТИЯ)</a:t>
            </a:r>
          </a:p>
        </p:txBody>
      </p:sp>
    </p:spTree>
    <p:extLst>
      <p:ext uri="{BB962C8B-B14F-4D97-AF65-F5344CB8AC3E}">
        <p14:creationId xmlns:p14="http://schemas.microsoft.com/office/powerpoint/2010/main" val="3962064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7036F61-0E16-A4F7-025D-AF58E1711F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506" y="1286982"/>
            <a:ext cx="6200553" cy="50819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rgbClr val="562212"/>
                </a:solidFill>
              </a:rPr>
              <a:t>возмещение части понесенных переработчиками в текущем финансовом году затрат, связанных с приобретением семенного материала овощей, картофеля, посадочного материала ягодных культур, многолетних насаждений (кроме виноградников), а также сельскохозяйственной птицы, семенного материала сельскохозяйственных животных и маточного поголовья крупного рогатого скота, овец и коз в целях последующего использования в соответствии с </a:t>
            </a:r>
            <a:r>
              <a:rPr lang="ru-RU" sz="1600" b="1" dirty="0" err="1">
                <a:solidFill>
                  <a:srgbClr val="562212"/>
                </a:solidFill>
              </a:rPr>
              <a:t>агроконтрактом</a:t>
            </a:r>
            <a:r>
              <a:rPr lang="ru-RU" sz="1600" b="1" dirty="0">
                <a:solidFill>
                  <a:srgbClr val="562212"/>
                </a:solidFill>
              </a:rPr>
              <a:t>, - в размере, </a:t>
            </a:r>
            <a:r>
              <a:rPr lang="ru-RU" sz="1600" b="1" dirty="0">
                <a:solidFill>
                  <a:srgbClr val="FF0000"/>
                </a:solidFill>
              </a:rPr>
              <a:t>не превышающем 50 процентов </a:t>
            </a:r>
            <a:r>
              <a:rPr lang="ru-RU" sz="1600" b="1" dirty="0">
                <a:solidFill>
                  <a:srgbClr val="562212"/>
                </a:solidFill>
              </a:rPr>
              <a:t>затрат</a:t>
            </a:r>
          </a:p>
          <a:p>
            <a:pPr marL="0" indent="0">
              <a:buNone/>
            </a:pPr>
            <a:endParaRPr lang="ru-RU" sz="1600" b="1" dirty="0">
              <a:solidFill>
                <a:srgbClr val="562212"/>
              </a:solidFill>
            </a:endParaRPr>
          </a:p>
          <a:p>
            <a:pPr marL="0" indent="0">
              <a:buNone/>
            </a:pPr>
            <a:r>
              <a:rPr lang="ru-RU" sz="1600" dirty="0">
                <a:solidFill>
                  <a:srgbClr val="562212"/>
                </a:solidFill>
              </a:rPr>
              <a:t>СУБСИДИЯ ВЫПЛАЧИВАЕТСЯ ПЕРЕРАБОТЧИКУ(ЗАКУПАЮЩЕМУ ПРОДУКЦИЮ У ЛПХ) ПРИ УСЛОВИИ: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562212"/>
                </a:solidFill>
              </a:rPr>
              <a:t>применения личным подсобным хозяйством, являющимся поставщиком фермерской продукции в соответствии с </a:t>
            </a:r>
            <a:r>
              <a:rPr lang="ru-RU" sz="1600" b="1" dirty="0" err="1">
                <a:solidFill>
                  <a:srgbClr val="562212"/>
                </a:solidFill>
              </a:rPr>
              <a:t>агроконтрактом</a:t>
            </a:r>
            <a:r>
              <a:rPr lang="ru-RU" sz="1600" b="1" dirty="0">
                <a:solidFill>
                  <a:srgbClr val="562212"/>
                </a:solidFill>
              </a:rPr>
              <a:t>, не являющего членом сельскохозяйственного потребительского кооператива, специального налогового режима «Налог на профессиональный доход»</a:t>
            </a:r>
          </a:p>
          <a:p>
            <a:pPr marL="0" indent="0">
              <a:buNone/>
            </a:pPr>
            <a:endParaRPr lang="ru-RU" sz="1600" b="1" dirty="0">
              <a:solidFill>
                <a:srgbClr val="562212"/>
              </a:solidFill>
            </a:endParaRPr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F9C84260-A6C5-00D7-FE88-83D3DBCDD3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7319531" y="1"/>
            <a:ext cx="48724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749EB2-69D2-52CC-151F-14FDD38C3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8642"/>
          </a:xfrm>
          <a:solidFill>
            <a:srgbClr val="F7F2E5"/>
          </a:solidFill>
        </p:spPr>
        <p:txBody>
          <a:bodyPr/>
          <a:lstStyle/>
          <a:p>
            <a:r>
              <a:rPr lang="ru-RU" sz="3200" dirty="0">
                <a:solidFill>
                  <a:srgbClr val="562212"/>
                </a:solidFill>
              </a:rPr>
              <a:t>НАПРАВЛЕНИЯ ПРЕДОСТАВЛЕНИЯ СРЕДСТВ</a:t>
            </a:r>
          </a:p>
        </p:txBody>
      </p:sp>
    </p:spTree>
    <p:extLst>
      <p:ext uri="{BB962C8B-B14F-4D97-AF65-F5344CB8AC3E}">
        <p14:creationId xmlns:p14="http://schemas.microsoft.com/office/powerpoint/2010/main" val="2244559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B42FB1C-6EC9-505A-D422-7DA676298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603043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rgbClr val="562212"/>
                </a:solidFill>
              </a:rPr>
              <a:t>производитель сельскохозяйственной продукции, сырья и продовольствия (в том числе </a:t>
            </a:r>
            <a:r>
              <a:rPr lang="ru-RU" sz="1600" b="1" dirty="0">
                <a:solidFill>
                  <a:srgbClr val="FF0000"/>
                </a:solidFill>
              </a:rPr>
              <a:t>органической продукции, сельскохозяйственной продукции и продовольствия с улучшенными характеристиками</a:t>
            </a:r>
            <a:r>
              <a:rPr lang="ru-RU" sz="1600" b="1" dirty="0">
                <a:solidFill>
                  <a:srgbClr val="562212"/>
                </a:solidFill>
              </a:rPr>
              <a:t>, продукции первичной и последующей (промышленной) переработки сельскохозяйственной продукции в соответствии с перечнями, утверждаемыми Правительством Российской Федерации в соответствии с частью 1 статьи 3 и (или) частью 1 статьи 7 Федерального закона «О развитии сельского хозяйства», </a:t>
            </a:r>
            <a:r>
              <a:rPr lang="ru-RU" sz="1600" b="1" dirty="0">
                <a:solidFill>
                  <a:srgbClr val="FF0000"/>
                </a:solidFill>
              </a:rPr>
              <a:t>относящийся</a:t>
            </a:r>
            <a:r>
              <a:rPr lang="ru-RU" sz="1600" b="1" dirty="0">
                <a:solidFill>
                  <a:srgbClr val="562212"/>
                </a:solidFill>
              </a:rPr>
              <a:t> в соответствии с Федеральным «О развитии малого и среднего предпринимательства в Российской Федерации» к </a:t>
            </a:r>
            <a:r>
              <a:rPr lang="ru-RU" sz="1600" b="1" dirty="0">
                <a:solidFill>
                  <a:srgbClr val="FF0000"/>
                </a:solidFill>
              </a:rPr>
              <a:t>субъектам малого предпринимательства</a:t>
            </a:r>
            <a:r>
              <a:rPr lang="ru-RU" sz="1600" b="1" dirty="0">
                <a:solidFill>
                  <a:srgbClr val="562212"/>
                </a:solidFill>
              </a:rPr>
              <a:t>, включая крестьянские (фермерские) хозяйства, сельскохозяйственные потребительские кооперативы, индивидуальных предпринимателей, осуществляющих производство сельскохозяйственной продукции, а также </a:t>
            </a:r>
            <a:r>
              <a:rPr lang="ru-RU" sz="1600" b="1" u="sng" dirty="0">
                <a:solidFill>
                  <a:srgbClr val="FF0000"/>
                </a:solidFill>
              </a:rPr>
              <a:t>граждан, ведущих личное подсобное хозяйство</a:t>
            </a:r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E0D629C3-A9BE-D77B-7385-E33EF9D3BF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86" r="11377"/>
          <a:stretch>
            <a:fillRect/>
          </a:stretch>
        </p:blipFill>
        <p:spPr bwMode="auto">
          <a:xfrm>
            <a:off x="7357729" y="0"/>
            <a:ext cx="48342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2C168D-1E74-7211-0D29-2B8DA4C37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1173"/>
          </a:xfrm>
          <a:solidFill>
            <a:srgbClr val="F7F2E5"/>
          </a:solidFill>
        </p:spPr>
        <p:txBody>
          <a:bodyPr/>
          <a:lstStyle/>
          <a:p>
            <a:r>
              <a:rPr lang="ru-RU" sz="3200" dirty="0">
                <a:solidFill>
                  <a:srgbClr val="562212"/>
                </a:solidFill>
              </a:rPr>
              <a:t>ПРОИЗВОДИТЕЛЬ ФЕРМЕРСКОЙ ПРОДУКЦИИ (ПОНЯТИЕ)</a:t>
            </a:r>
          </a:p>
        </p:txBody>
      </p:sp>
    </p:spTree>
    <p:extLst>
      <p:ext uri="{BB962C8B-B14F-4D97-AF65-F5344CB8AC3E}">
        <p14:creationId xmlns:p14="http://schemas.microsoft.com/office/powerpoint/2010/main" val="22822870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BF12AE-E4ED-511F-548A-D0902EBEE2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784" y="1479964"/>
            <a:ext cx="6736897" cy="49673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«Проект по организации малой сельской пекарни» - проект (бизнес-план), предусматривающий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приобретение, строительство, капитальный ремонт, реконструкцию или модернизацию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производственных объектов, предназначенных для производства хлеба и хлебобулочных изделий,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приобретение и монтаж оборудования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для указанных производственных объектов, приобретение специализированного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автотранспорта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 для перевозки хлеба и хлебобулочных изделий</a:t>
            </a:r>
          </a:p>
          <a:p>
            <a:pPr marL="0" indent="0">
              <a:buNone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ПОДДЕРЖКА ОСУЩЕСТВЛЯЕТСЯ В СЛЕДУЮЩИХ ФОРМАХ: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562212"/>
                </a:solidFill>
              </a:rPr>
              <a:t>в виде гранта на реализацию проекта по организации малой сельской пекарни - в размере, </a:t>
            </a:r>
            <a:r>
              <a:rPr lang="ru-RU" sz="1600" b="1" dirty="0">
                <a:solidFill>
                  <a:srgbClr val="FF0000"/>
                </a:solidFill>
              </a:rPr>
              <a:t>не превышающем 10 млн. рублей, но не более 50 процентов </a:t>
            </a:r>
            <a:r>
              <a:rPr lang="ru-RU" sz="1600" b="1" dirty="0">
                <a:solidFill>
                  <a:srgbClr val="562212"/>
                </a:solidFill>
              </a:rPr>
              <a:t>стоимости проекта по организации малой сельской пекарни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562212"/>
                </a:solidFill>
              </a:rPr>
              <a:t>на финансовое обеспечение (возмещение) </a:t>
            </a:r>
            <a:r>
              <a:rPr lang="ru-RU" sz="1600" b="1" dirty="0">
                <a:solidFill>
                  <a:srgbClr val="FF0000"/>
                </a:solidFill>
              </a:rPr>
              <a:t>до 50 процентов затрат, но не более 5 млн</a:t>
            </a:r>
            <a:r>
              <a:rPr lang="ru-RU" sz="1600" b="1" dirty="0">
                <a:solidFill>
                  <a:srgbClr val="562212"/>
                </a:solidFill>
              </a:rPr>
              <a:t>. рублей, связанных с приобретением и монтажом оборудования для производственных объектов, предназначенных для производства хлеба и хлебобулочных изделий, приобретение специализированного автотранспорта для перевозки хлеба и хлебобулочных изделий</a:t>
            </a: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05EC24A8-D13F-A68E-5D26-1F2D773040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4" r="20249"/>
          <a:stretch>
            <a:fillRect/>
          </a:stretch>
        </p:blipFill>
        <p:spPr bwMode="auto">
          <a:xfrm>
            <a:off x="7761766" y="-27830"/>
            <a:ext cx="4430233" cy="6913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1E37D7-045E-2F55-1315-E394074E0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723" y="410735"/>
            <a:ext cx="11033097" cy="676275"/>
          </a:xfrm>
          <a:solidFill>
            <a:srgbClr val="F7F2E5"/>
          </a:solidFill>
        </p:spPr>
        <p:txBody>
          <a:bodyPr/>
          <a:lstStyle/>
          <a:p>
            <a:r>
              <a:rPr lang="ru-RU" sz="2800" dirty="0">
                <a:solidFill>
                  <a:srgbClr val="562212"/>
                </a:solidFill>
              </a:rPr>
              <a:t>ОРГАНИЗАЦИЯ МАЛОЙ СЕЛЬСКОЙ ПЕКАРНИ</a:t>
            </a:r>
          </a:p>
        </p:txBody>
      </p:sp>
    </p:spTree>
    <p:extLst>
      <p:ext uri="{BB962C8B-B14F-4D97-AF65-F5344CB8AC3E}">
        <p14:creationId xmlns:p14="http://schemas.microsoft.com/office/powerpoint/2010/main" val="1736553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5061A-6694-E963-584C-DE47E0B89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332" y="396931"/>
            <a:ext cx="10515600" cy="506836"/>
          </a:xfrm>
          <a:solidFill>
            <a:srgbClr val="F7F2E5"/>
          </a:solidFill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562212"/>
                </a:solidFill>
              </a:rPr>
              <a:t>ПОЛУЧАТЕЛИ ПОДДЕРЖКИ</a:t>
            </a:r>
            <a:endParaRPr lang="ru-RU" sz="2800" b="1" dirty="0">
              <a:solidFill>
                <a:srgbClr val="56221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E5E6B5-0257-2913-71D4-92F90A6CA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332" y="1207518"/>
            <a:ext cx="10515599" cy="51613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rgbClr val="562212"/>
                </a:solidFill>
              </a:rPr>
              <a:t>Индивидуальные предприниматели и юридические лица, осуществляющие </a:t>
            </a:r>
            <a:r>
              <a:rPr lang="ru-RU" sz="1600" b="1" dirty="0">
                <a:solidFill>
                  <a:srgbClr val="FF0000"/>
                </a:solidFill>
              </a:rPr>
              <a:t>производство хлеба и хлебобулочных изделий,</a:t>
            </a:r>
            <a:r>
              <a:rPr lang="ru-RU" sz="1600" b="1" dirty="0">
                <a:solidFill>
                  <a:srgbClr val="562212"/>
                </a:solidFill>
              </a:rPr>
              <a:t> отвечающие критериям субъекта микропредприятия или малого предприятия и включенные в единый реестр субъектов малого и среднего предпринимательства в соответствии с Федеральным законом «О развитии малого и среднего предпринимательства в Российской Федерации», зарегистрированные и осуществляющие деятельность </a:t>
            </a:r>
            <a:r>
              <a:rPr lang="ru-RU" sz="1600" b="1" dirty="0">
                <a:solidFill>
                  <a:srgbClr val="FF0000"/>
                </a:solidFill>
              </a:rPr>
              <a:t>на сельских территориях </a:t>
            </a:r>
            <a:r>
              <a:rPr lang="ru-RU" sz="1600" b="1" dirty="0">
                <a:solidFill>
                  <a:srgbClr val="562212"/>
                </a:solidFill>
              </a:rPr>
              <a:t>или территориях сельских агломераций </a:t>
            </a:r>
          </a:p>
          <a:p>
            <a:pPr marL="0" indent="0">
              <a:buNone/>
            </a:pPr>
            <a:endParaRPr lang="ru-RU" sz="1600" dirty="0">
              <a:solidFill>
                <a:srgbClr val="562212"/>
              </a:solidFill>
            </a:endParaRPr>
          </a:p>
          <a:p>
            <a:pPr marL="0" indent="0">
              <a:buNone/>
            </a:pPr>
            <a:r>
              <a:rPr lang="ru-RU" sz="1600" dirty="0">
                <a:solidFill>
                  <a:srgbClr val="562212"/>
                </a:solidFill>
              </a:rPr>
              <a:t>ОСОБЕННОСТИ ИСПОЛЬЗОВАНИЯ ГРАНТА НА РЕАЛИЗАЦИЮ ПРОЕКТА ПО ОРГАНИЗАЦИИ МАЛОЙ СЕЛЬСКОЙ ПЕКАРНИ</a:t>
            </a: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r>
              <a:rPr lang="ru-RU" sz="1600" b="1" dirty="0">
                <a:solidFill>
                  <a:srgbClr val="562212"/>
                </a:solidFill>
                <a:cs typeface="Arial"/>
              </a:rPr>
              <a:t>направления расходования: приобретение, строительство, капитальный ремонт, реконструкцию или модернизацию производственных объектов, предназначенных для производства хлеба и хлебобулочных изделий, приобретение и монтаж оборудования для указанных производственных объектов</a:t>
            </a:r>
          </a:p>
          <a:p>
            <a:r>
              <a:rPr lang="ru-RU" sz="1600" b="1" dirty="0">
                <a:solidFill>
                  <a:srgbClr val="562212"/>
                </a:solidFill>
                <a:cs typeface="Arial"/>
              </a:rPr>
              <a:t>срок использования гранта на реализацию проекта по организации малой сельской пекарни составляет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не более 18 месяцев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со дня его получения</a:t>
            </a:r>
          </a:p>
          <a:p>
            <a:r>
              <a:rPr lang="ru-RU" sz="1600" b="1" dirty="0">
                <a:solidFill>
                  <a:srgbClr val="562212"/>
                </a:solidFill>
                <a:cs typeface="Arial"/>
              </a:rPr>
              <a:t>средства гранта на реализацию проекта по организации малой сельской пекарни не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могут быть направлены на завершение проектов, реализация которых начата до получения гранта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, за исключением случаев, когда реализация проекта начата в текущем финансовом году, при условии, что средства гранта не дублируют затраты, финансирование которых осуществлялось в рамках ранее начатого проекта</a:t>
            </a:r>
          </a:p>
          <a:p>
            <a:r>
              <a:rPr lang="ru-RU" sz="1600" b="1" dirty="0">
                <a:solidFill>
                  <a:srgbClr val="562212"/>
                </a:solidFill>
                <a:cs typeface="Arial"/>
              </a:rPr>
              <a:t>решение о предоставлении гранта по организации малой сельской пекарни принимается по проектам, перечень которых согласован Министерством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на основании решения региональной конкурсной комиссии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, в порядке, определяемом Министерством</a:t>
            </a:r>
          </a:p>
        </p:txBody>
      </p:sp>
    </p:spTree>
    <p:extLst>
      <p:ext uri="{BB962C8B-B14F-4D97-AF65-F5344CB8AC3E}">
        <p14:creationId xmlns:p14="http://schemas.microsoft.com/office/powerpoint/2010/main" val="2646107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952866" y="402671"/>
            <a:ext cx="10630372" cy="1245060"/>
          </a:xfrm>
          <a:prstGeom prst="rect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45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771088" y="1834057"/>
            <a:ext cx="10812149" cy="4742750"/>
          </a:xfrm>
        </p:spPr>
        <p:txBody>
          <a:bodyPr>
            <a:noAutofit/>
          </a:bodyPr>
          <a:lstStyle/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544"/>
              </a:spcAft>
              <a:buNone/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ea typeface="Times New Roman"/>
                <a:cs typeface="Arial"/>
              </a:rPr>
              <a:t>Основные задачи:</a:t>
            </a:r>
            <a:endParaRPr sz="2000" b="1" dirty="0">
              <a:latin typeface="+mj-lt"/>
            </a:endParaRP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544"/>
              </a:spcAft>
              <a:buNone/>
              <a:defRPr/>
            </a:pPr>
            <a:endParaRPr lang="ru-RU" sz="800" b="1" dirty="0">
              <a:solidFill>
                <a:srgbClr val="EE6249"/>
              </a:solidFill>
              <a:latin typeface="Arial"/>
              <a:ea typeface="Times New Roman"/>
              <a:cs typeface="Arial"/>
            </a:endParaRPr>
          </a:p>
          <a:p>
            <a:pPr marL="720724" indent="-276225" algn="just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ea typeface="Times New Roman"/>
                <a:cs typeface="Arial"/>
              </a:rPr>
              <a:t>Участие в разработке и реализации государственных программ (подпрограмм) Красноярского края, направленных на развитие АПК;</a:t>
            </a:r>
          </a:p>
          <a:p>
            <a:pPr marL="720724" indent="-276225" algn="just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endParaRPr lang="ru-RU" sz="1600" b="1" dirty="0">
              <a:solidFill>
                <a:srgbClr val="562212"/>
              </a:solidFill>
              <a:ea typeface="Times New Roman"/>
              <a:cs typeface="Arial"/>
            </a:endParaRPr>
          </a:p>
          <a:p>
            <a:pPr marL="720724" indent="-276225" algn="just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Содействие созданию на сельских территориях или территориях сельских агломераций субъектов МСП;</a:t>
            </a:r>
          </a:p>
          <a:p>
            <a:pPr marL="720724" indent="-276225" algn="just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720724" indent="-276225" algn="just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Оказание содействия органам местного самоуправления в реализации мероприятий по комплексному развитию сельских территорий;</a:t>
            </a:r>
          </a:p>
          <a:p>
            <a:pPr marL="720724" indent="-276225" algn="just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720724" indent="-276225" algn="just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Консультации по вопросам производственной и финансово-экономической деятельности субъектов МСП </a:t>
            </a:r>
            <a:br>
              <a:rPr lang="ru-RU" sz="1600" b="1" dirty="0">
                <a:solidFill>
                  <a:srgbClr val="562212"/>
                </a:solidFill>
                <a:cs typeface="Arial"/>
              </a:rPr>
            </a:br>
            <a:r>
              <a:rPr lang="ru-RU" sz="1600" b="1" dirty="0">
                <a:solidFill>
                  <a:srgbClr val="562212"/>
                </a:solidFill>
                <a:cs typeface="Arial"/>
              </a:rPr>
              <a:t>в АПК;</a:t>
            </a:r>
          </a:p>
          <a:p>
            <a:pPr marL="720724" indent="-276225" algn="just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720724" indent="-276225" algn="just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Анализ и мониторинг деятельности субъектов МСП в АПК, зарегистрированных в Красноярском крае;</a:t>
            </a:r>
          </a:p>
          <a:p>
            <a:pPr marL="720724" indent="-276225" algn="just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720724" indent="-276225" algn="just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Создание и развитие единой системы консультационно-методической поддержки субъектов МСП в АПК, </a:t>
            </a:r>
            <a:br>
              <a:rPr lang="ru-RU" sz="1600" b="1" dirty="0">
                <a:solidFill>
                  <a:srgbClr val="562212"/>
                </a:solidFill>
                <a:cs typeface="Arial"/>
              </a:rPr>
            </a:br>
            <a:r>
              <a:rPr lang="ru-RU" sz="1600" b="1" dirty="0">
                <a:solidFill>
                  <a:srgbClr val="562212"/>
                </a:solidFill>
                <a:cs typeface="Arial"/>
              </a:rPr>
              <a:t>в том числе в муниципальных образованиях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952865" y="500764"/>
            <a:ext cx="10515708" cy="114696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562212"/>
                </a:solidFill>
                <a:ea typeface="Roboto Black"/>
                <a:cs typeface="Arial"/>
              </a:rPr>
              <a:t>ЦЕНТР КОМПЕТЕНЦИЙ В СФЕРЕ СЕЛЬСКОХОЗЯЙСТВЕННОЙ КООПЕРАЦИИ И ПОДДЕРЖКИ ФЕРМЕРОВ</a:t>
            </a:r>
            <a:endParaRPr sz="28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F39AB95-92D0-7A0F-7E7F-012D8429C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524" y="1541579"/>
            <a:ext cx="6851174" cy="4726343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562212"/>
                </a:solidFill>
                <a:cs typeface="Arial"/>
              </a:rPr>
              <a:t>обеспечения получателями государственной поддержки в соответствии с абзацем </a:t>
            </a:r>
            <a:r>
              <a:rPr lang="ru-RU" sz="1600" b="1" u="sng" dirty="0">
                <a:solidFill>
                  <a:srgbClr val="562212"/>
                </a:solidFill>
                <a:cs typeface="Arial"/>
              </a:rPr>
              <a:t>вторым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 указанного подпункта в течение не менее 5 лет с даты получения гранта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ежегодного прироста объема производства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хлеба и (или) хлебобулочных изделий в размере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не менее чем 3 процентов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; </a:t>
            </a:r>
          </a:p>
          <a:p>
            <a:r>
              <a:rPr lang="ru-RU" sz="1600" b="1" dirty="0">
                <a:solidFill>
                  <a:srgbClr val="562212"/>
                </a:solidFill>
                <a:cs typeface="Arial"/>
              </a:rPr>
              <a:t>обеспечения получателями государственной поддержки в соответствии с абзацем </a:t>
            </a:r>
            <a:r>
              <a:rPr lang="ru-RU" sz="1600" b="1" u="sng" dirty="0">
                <a:solidFill>
                  <a:srgbClr val="562212"/>
                </a:solidFill>
                <a:cs typeface="Arial"/>
              </a:rPr>
              <a:t>третьим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 указанного подпункта в течение не менее двух лет с даты получения гранта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ежегодного прироста объема производства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хлеба и (или) хлебобулочных изделий в размере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не менее чем 3 процентов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; </a:t>
            </a:r>
          </a:p>
          <a:p>
            <a:r>
              <a:rPr lang="ru-RU" sz="1600" b="1" dirty="0">
                <a:solidFill>
                  <a:srgbClr val="562212"/>
                </a:solidFill>
                <a:cs typeface="Arial"/>
              </a:rPr>
              <a:t>реализации проекта по организации малой сельской пекарни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на сельской территории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или на территории сельской агломерации;</a:t>
            </a:r>
          </a:p>
          <a:p>
            <a:r>
              <a:rPr lang="ru-RU" sz="1600" b="1" dirty="0">
                <a:solidFill>
                  <a:srgbClr val="562212"/>
                </a:solidFill>
                <a:cs typeface="Arial"/>
              </a:rPr>
              <a:t>мощность пекарни, организованной в рамках проекта по организации малой сельской пекарни,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не должна превышать 3 000 кг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 хлеба и (или) хлебобулочных изделий в сутки</a:t>
            </a:r>
          </a:p>
          <a:p>
            <a:r>
              <a:rPr lang="ru-RU" sz="1600" b="1" dirty="0">
                <a:solidFill>
                  <a:srgbClr val="562212"/>
                </a:solidFill>
                <a:cs typeface="Arial"/>
              </a:rPr>
              <a:t>успешного </a:t>
            </a:r>
            <a:r>
              <a:rPr lang="ru-RU" sz="1600" b="1" dirty="0">
                <a:solidFill>
                  <a:srgbClr val="FF0000"/>
                </a:solidFill>
                <a:cs typeface="Arial"/>
              </a:rPr>
              <a:t>прохождения тестирования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на определение уровня предпринимательских компетенций</a:t>
            </a:r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82C66BDB-42A4-410B-24BA-B992135512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5" r="30934"/>
          <a:stretch>
            <a:fillRect/>
          </a:stretch>
        </p:blipFill>
        <p:spPr bwMode="auto">
          <a:xfrm>
            <a:off x="7612912" y="-57150"/>
            <a:ext cx="4579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9F62FB-1EEF-93A8-67F0-F9CAC63D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24" y="332156"/>
            <a:ext cx="11056951" cy="676496"/>
          </a:xfrm>
          <a:solidFill>
            <a:srgbClr val="F7F2E5"/>
          </a:solidFill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562212"/>
                </a:solidFill>
              </a:rPr>
              <a:t>ПОДДЕРЖКА ПРЕДОСТАВЛЯЕТСЯ ПРИ УСЛОВИЯХ:</a:t>
            </a:r>
          </a:p>
        </p:txBody>
      </p:sp>
    </p:spTree>
    <p:extLst>
      <p:ext uri="{BB962C8B-B14F-4D97-AF65-F5344CB8AC3E}">
        <p14:creationId xmlns:p14="http://schemas.microsoft.com/office/powerpoint/2010/main" val="11009646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122029-120B-B7E4-EDF2-8226DA3E6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01" y="245893"/>
            <a:ext cx="4103451" cy="753556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Gilroy Bold" panose="00000800000000000000" pitchFamily="2" charset="-52"/>
              </a:rPr>
              <a:t>СЕЛЬСКИЙ ТУРИЗМ</a:t>
            </a:r>
            <a:endParaRPr lang="ru-RU" sz="3200" dirty="0">
              <a:latin typeface="Gilroy Bold" panose="00000800000000000000" pitchFamily="2" charset="-52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AC051F-8AAF-BDE1-B0BF-168B1AD4F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8313" y="1051716"/>
            <a:ext cx="6059166" cy="49246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Признаки, обозначенные в Законе о туризме:</a:t>
            </a:r>
          </a:p>
          <a:p>
            <a:pPr marL="0" indent="0">
              <a:buNone/>
            </a:pPr>
            <a:endParaRPr lang="ru-RU" sz="8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1. Обязательные (базовые) признаки: 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dirty="0">
                <a:latin typeface="Gilroy" panose="00000500000000000000" pitchFamily="2" charset="-52"/>
              </a:rPr>
              <a:t>Территориальный признак: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  <a:latin typeface="Gilroy" panose="00000500000000000000" pitchFamily="2" charset="-52"/>
              </a:rPr>
              <a:t>сельская местность</a:t>
            </a:r>
            <a:r>
              <a:rPr lang="ru-RU" sz="1600" dirty="0">
                <a:latin typeface="Gilroy" panose="00000500000000000000" pitchFamily="2" charset="-52"/>
              </a:rPr>
              <a:t>, малые города с численностью населения до тридцати тысяч человек.</a:t>
            </a:r>
          </a:p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2. Функциональный признак </a:t>
            </a:r>
            <a:r>
              <a:rPr lang="ru-RU" sz="1600" dirty="0">
                <a:latin typeface="Gilroy" panose="00000500000000000000" pitchFamily="2" charset="-52"/>
              </a:rPr>
              <a:t>(объект может быть отнесен к объектам сельского туризма при условии наличия одного/ нескольких/ всех функциональных признаков): </a:t>
            </a:r>
          </a:p>
          <a:p>
            <a:pPr marL="0" indent="0">
              <a:buNone/>
            </a:pPr>
            <a:r>
              <a:rPr lang="ru-RU" sz="1600" i="1" dirty="0">
                <a:latin typeface="Gilroy" panose="00000500000000000000" pitchFamily="2" charset="-52"/>
              </a:rPr>
              <a:t>2.1. приобщение (</a:t>
            </a:r>
            <a:r>
              <a:rPr lang="ru-RU" sz="1600" i="1" dirty="0">
                <a:solidFill>
                  <a:schemeClr val="accent5">
                    <a:lumMod val="75000"/>
                  </a:schemeClr>
                </a:solidFill>
                <a:latin typeface="Gilroy" panose="00000500000000000000" pitchFamily="2" charset="-52"/>
              </a:rPr>
              <a:t>традиционный уклад жизни и обычаи </a:t>
            </a:r>
            <a:r>
              <a:rPr lang="ru-RU" sz="1600" i="1" dirty="0">
                <a:latin typeface="Gilroy" panose="00000500000000000000" pitchFamily="2" charset="-52"/>
              </a:rPr>
              <a:t>народов Российской Федерации), 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i="1" dirty="0">
                <a:latin typeface="Gilroy" panose="00000500000000000000" pitchFamily="2" charset="-52"/>
              </a:rPr>
              <a:t>2.2. ознакомление (</a:t>
            </a:r>
            <a:r>
              <a:rPr lang="ru-RU" sz="1600" i="1" dirty="0">
                <a:solidFill>
                  <a:schemeClr val="accent5">
                    <a:lumMod val="75000"/>
                  </a:schemeClr>
                </a:solidFill>
                <a:latin typeface="Gilroy" panose="00000500000000000000" pitchFamily="2" charset="-52"/>
              </a:rPr>
              <a:t>объекты культурного наследия</a:t>
            </a:r>
            <a:r>
              <a:rPr lang="ru-RU" sz="1600" i="1" dirty="0">
                <a:latin typeface="Gilroy" panose="00000500000000000000" pitchFamily="2" charset="-52"/>
              </a:rPr>
              <a:t>, связанные с сельским хозяйством), 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i="1" dirty="0">
                <a:latin typeface="Gilroy" panose="00000500000000000000" pitchFamily="2" charset="-52"/>
              </a:rPr>
              <a:t>2.3. ознакомление с сельскохозяйственным </a:t>
            </a:r>
            <a:r>
              <a:rPr lang="ru-RU" sz="1600" i="1" dirty="0">
                <a:solidFill>
                  <a:schemeClr val="accent5">
                    <a:lumMod val="75000"/>
                  </a:schemeClr>
                </a:solidFill>
                <a:latin typeface="Gilroy" panose="00000500000000000000" pitchFamily="2" charset="-52"/>
              </a:rPr>
              <a:t>производством,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i="1" dirty="0">
                <a:latin typeface="Gilroy" panose="00000500000000000000" pitchFamily="2" charset="-52"/>
              </a:rPr>
              <a:t>2.4. участие в сельскохозяйственных </a:t>
            </a:r>
            <a:r>
              <a:rPr lang="ru-RU" sz="1600" i="1" dirty="0">
                <a:solidFill>
                  <a:schemeClr val="accent5">
                    <a:lumMod val="75000"/>
                  </a:schemeClr>
                </a:solidFill>
                <a:latin typeface="Gilroy" panose="00000500000000000000" pitchFamily="2" charset="-52"/>
              </a:rPr>
              <a:t>работах</a:t>
            </a:r>
            <a:r>
              <a:rPr lang="ru-RU" sz="1600" i="1" dirty="0">
                <a:latin typeface="Gilroy" panose="00000500000000000000" pitchFamily="2" charset="-52"/>
              </a:rPr>
              <a:t>.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buNone/>
            </a:pPr>
            <a:r>
              <a:rPr lang="ru-RU" sz="1600" b="1" dirty="0">
                <a:latin typeface="Gilroy" panose="00000500000000000000" pitchFamily="2" charset="-52"/>
              </a:rPr>
              <a:t>3. Необязательный (дополнительный) признак </a:t>
            </a:r>
            <a:r>
              <a:rPr lang="ru-RU" sz="1600" dirty="0">
                <a:latin typeface="Gilroy" panose="00000500000000000000" pitchFamily="2" charset="-52"/>
              </a:rPr>
              <a:t>–оказание услуг по временному размещению, организации досуга, экскурсионных и иных услуг.</a:t>
            </a:r>
          </a:p>
          <a:p>
            <a:pPr marL="0" indent="0">
              <a:buNone/>
            </a:pPr>
            <a:r>
              <a:rPr lang="ru-RU" sz="1000" dirty="0">
                <a:latin typeface="Gilroy" panose="00000500000000000000" pitchFamily="2" charset="-52"/>
              </a:rPr>
              <a:t>Федеральный закон от 24 ноября 1996 г. № 132-ФЗ «Об основах туристской деятельности в Российской Федерации»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1200E4F-6A11-72C6-58E8-E116F7A82866}"/>
              </a:ext>
            </a:extLst>
          </p:cNvPr>
          <p:cNvSpPr/>
          <p:nvPr/>
        </p:nvSpPr>
        <p:spPr>
          <a:xfrm>
            <a:off x="0" y="0"/>
            <a:ext cx="971583" cy="6858000"/>
          </a:xfrm>
          <a:prstGeom prst="rect">
            <a:avLst/>
          </a:prstGeom>
          <a:solidFill>
            <a:srgbClr val="05750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ru-RU" sz="3200" dirty="0">
                <a:latin typeface="Gilroy Bold" panose="00000800000000000000" pitchFamily="2" charset="-52"/>
              </a:rPr>
              <a:t>Понятие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5564D5-2854-497E-4772-C4620C2B9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1786" y="0"/>
            <a:ext cx="45702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728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67A727-A8E7-6144-7D3C-71C922944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579" y="255586"/>
            <a:ext cx="8394700" cy="773011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Gilroy Bold" panose="00000800000000000000" pitchFamily="2" charset="-52"/>
              </a:rPr>
              <a:t>2 МЕРЫ ПОДДЕРЖКИ СЕЛЬСКОГО ТУРИЗМА</a:t>
            </a:r>
            <a:endParaRPr lang="ru-RU" sz="3200" dirty="0">
              <a:latin typeface="Gilroy Bold" panose="00000800000000000000" pitchFamily="2" charset="-52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6A38F8-074D-9BAD-5F44-7E9415993D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7579" y="1279524"/>
            <a:ext cx="10515600" cy="4649720"/>
          </a:xfrm>
        </p:spPr>
        <p:txBody>
          <a:bodyPr numCol="2"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600" b="1" dirty="0">
                <a:latin typeface="Gilroy" panose="00000500000000000000" pitchFamily="2" charset="-52"/>
              </a:rPr>
              <a:t>ГРАНТ «АГРОТУРИЗМ»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dirty="0">
                <a:latin typeface="Gilroy" panose="00000500000000000000" pitchFamily="2" charset="-52"/>
              </a:rPr>
              <a:t>1. Приобретение, строительство, модернизация или реконструкция </a:t>
            </a:r>
            <a:r>
              <a:rPr lang="ru-RU" sz="1600" b="1" dirty="0">
                <a:latin typeface="Gilroy" panose="00000500000000000000" pitchFamily="2" charset="-52"/>
              </a:rPr>
              <a:t>средств размещения</a:t>
            </a:r>
            <a:r>
              <a:rPr lang="ru-RU" sz="1600" dirty="0">
                <a:latin typeface="Gilroy" panose="00000500000000000000" pitchFamily="2" charset="-52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dirty="0">
                <a:latin typeface="Gilroy" panose="00000500000000000000" pitchFamily="2" charset="-52"/>
              </a:rPr>
              <a:t>2. Приобретение, строительство, модернизация или реконструкция </a:t>
            </a:r>
            <a:r>
              <a:rPr lang="ru-RU" sz="1600" b="1" dirty="0">
                <a:latin typeface="Gilroy" panose="00000500000000000000" pitchFamily="2" charset="-52"/>
              </a:rPr>
              <a:t>объектов туристского показа, объектов развлекательной инфраструктуры сельского туризма</a:t>
            </a:r>
            <a:endParaRPr lang="ru-RU" sz="1600" dirty="0">
              <a:latin typeface="Gilroy" panose="00000500000000000000" pitchFamily="2" charset="-52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dirty="0">
                <a:latin typeface="Gilroy" panose="00000500000000000000" pitchFamily="2" charset="-52"/>
              </a:rPr>
              <a:t>3. </a:t>
            </a:r>
            <a:r>
              <a:rPr lang="ru-RU" sz="1600" b="1" dirty="0">
                <a:latin typeface="Gilroy" panose="00000500000000000000" pitchFamily="2" charset="-52"/>
              </a:rPr>
              <a:t>Подключение </a:t>
            </a:r>
            <a:r>
              <a:rPr lang="ru-RU" sz="1600" dirty="0">
                <a:latin typeface="Gilroy" panose="00000500000000000000" pitchFamily="2" charset="-52"/>
              </a:rPr>
              <a:t>объектов к электрическим, водо-, газо-и теплопроводным сетям.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dirty="0">
                <a:latin typeface="Gilroy" panose="00000500000000000000" pitchFamily="2" charset="-52"/>
              </a:rPr>
              <a:t>4. </a:t>
            </a:r>
            <a:r>
              <a:rPr lang="ru-RU" sz="1600" b="1" dirty="0">
                <a:latin typeface="Gilroy" panose="00000500000000000000" pitchFamily="2" charset="-52"/>
              </a:rPr>
              <a:t>Приобретение и монтаж </a:t>
            </a:r>
            <a:r>
              <a:rPr lang="ru-RU" sz="1600" dirty="0">
                <a:latin typeface="Gilroy" panose="00000500000000000000" pitchFamily="2" charset="-52"/>
              </a:rPr>
              <a:t>мебели и оборудования для оснащения средств размещения и объектов, используемых для осуществления деятельности по оказанию услуг в сфере сельского туризма.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endParaRPr lang="ru-RU" sz="1600" dirty="0">
              <a:latin typeface="Gilroy" panose="00000500000000000000" pitchFamily="2" charset="-52"/>
            </a:endParaRPr>
          </a:p>
          <a:p>
            <a:pPr marL="27305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b="1" strike="sngStrike" dirty="0">
                <a:latin typeface="Gilroy" panose="00000500000000000000" pitchFamily="2" charset="-52"/>
              </a:rPr>
              <a:t>КОМПЕНСАЦИЯ ЗАТРАТ</a:t>
            </a:r>
            <a:endParaRPr lang="ru-RU" sz="1600" strike="sngStrike" dirty="0">
              <a:latin typeface="Gilroy" panose="00000500000000000000" pitchFamily="2" charset="-52"/>
            </a:endParaRPr>
          </a:p>
          <a:p>
            <a:pPr marL="27305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b="1" dirty="0">
                <a:latin typeface="Gilroy" panose="00000500000000000000" pitchFamily="2" charset="-52"/>
              </a:rPr>
              <a:t>Возмещение до </a:t>
            </a:r>
            <a:r>
              <a:rPr lang="ru-RU" sz="1600" b="1" dirty="0">
                <a:solidFill>
                  <a:srgbClr val="FF0000"/>
                </a:solidFill>
                <a:latin typeface="Gilroy" panose="00000500000000000000" pitchFamily="2" charset="-52"/>
              </a:rPr>
              <a:t>50% затрат</a:t>
            </a:r>
            <a:r>
              <a:rPr lang="ru-RU" sz="1600" b="1" dirty="0">
                <a:latin typeface="Gilroy" panose="00000500000000000000" pitchFamily="2" charset="-52"/>
              </a:rPr>
              <a:t>, но не более </a:t>
            </a:r>
            <a:r>
              <a:rPr lang="ru-RU" sz="1600" b="1" dirty="0">
                <a:solidFill>
                  <a:srgbClr val="FF0000"/>
                </a:solidFill>
                <a:latin typeface="Gilroy" panose="00000500000000000000" pitchFamily="2" charset="-52"/>
              </a:rPr>
              <a:t>5 млн</a:t>
            </a:r>
            <a:r>
              <a:rPr lang="ru-RU" sz="1600" b="1" dirty="0">
                <a:latin typeface="Gilroy" panose="00000500000000000000" pitchFamily="2" charset="-52"/>
              </a:rPr>
              <a:t>. руб.</a:t>
            </a:r>
            <a:endParaRPr lang="ru-RU" sz="1600" dirty="0">
              <a:latin typeface="Gilroy" panose="00000500000000000000" pitchFamily="2" charset="-52"/>
            </a:endParaRPr>
          </a:p>
          <a:p>
            <a:pPr marL="27305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dirty="0">
                <a:latin typeface="Gilroy" panose="00000500000000000000" pitchFamily="2" charset="-52"/>
              </a:rPr>
              <a:t>1. Проведение </a:t>
            </a:r>
            <a:r>
              <a:rPr lang="ru-RU" sz="1600" b="1" dirty="0">
                <a:latin typeface="Gilroy" panose="00000500000000000000" pitchFamily="2" charset="-52"/>
              </a:rPr>
              <a:t>работ </a:t>
            </a:r>
            <a:r>
              <a:rPr lang="ru-RU" sz="1600" dirty="0">
                <a:latin typeface="Gilroy" panose="00000500000000000000" pitchFamily="2" charset="-52"/>
              </a:rPr>
              <a:t>по благоустройству территорий, прилегающих к средствам размещения, объектам туристского показа, объектам развлекательной инфраструктуры сельского туризма,</a:t>
            </a:r>
          </a:p>
          <a:p>
            <a:pPr marL="273050" indent="0">
              <a:lnSpc>
                <a:spcPct val="120000"/>
              </a:lnSpc>
              <a:spcBef>
                <a:spcPts val="600"/>
              </a:spcBef>
              <a:buNone/>
              <a:tabLst>
                <a:tab pos="4484688" algn="l"/>
              </a:tabLst>
            </a:pPr>
            <a:r>
              <a:rPr lang="ru-RU" sz="1600" dirty="0">
                <a:latin typeface="Gilroy" panose="00000500000000000000" pitchFamily="2" charset="-52"/>
              </a:rPr>
              <a:t>2. </a:t>
            </a:r>
            <a:r>
              <a:rPr lang="ru-RU" sz="1600" b="1" dirty="0">
                <a:latin typeface="Gilroy" panose="00000500000000000000" pitchFamily="2" charset="-52"/>
              </a:rPr>
              <a:t>Приобретение и монтаж </a:t>
            </a:r>
            <a:r>
              <a:rPr lang="ru-RU" sz="1600" dirty="0">
                <a:latin typeface="Gilroy" panose="00000500000000000000" pitchFamily="2" charset="-52"/>
              </a:rPr>
              <a:t>туристского оборудования, снаряжения и инвентаря в целях обеспечения эксплуатации туристических объектов.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A7561F3B-BD90-FAF7-83A9-37770369C476}"/>
              </a:ext>
            </a:extLst>
          </p:cNvPr>
          <p:cNvCxnSpPr>
            <a:cxnSpLocks/>
          </p:cNvCxnSpPr>
          <p:nvPr/>
        </p:nvCxnSpPr>
        <p:spPr>
          <a:xfrm>
            <a:off x="6475379" y="1377880"/>
            <a:ext cx="0" cy="40767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B8D6237-F881-2B41-5DD4-8CB16FEF652B}"/>
              </a:ext>
            </a:extLst>
          </p:cNvPr>
          <p:cNvSpPr/>
          <p:nvPr/>
        </p:nvSpPr>
        <p:spPr>
          <a:xfrm>
            <a:off x="0" y="0"/>
            <a:ext cx="971583" cy="6858000"/>
          </a:xfrm>
          <a:prstGeom prst="rect">
            <a:avLst/>
          </a:prstGeom>
          <a:solidFill>
            <a:srgbClr val="05750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ru-RU" sz="3200" dirty="0">
                <a:latin typeface="Gilroy Bold" panose="00000800000000000000" pitchFamily="2" charset="-52"/>
              </a:rPr>
              <a:t>Основная поддержка</a:t>
            </a:r>
          </a:p>
        </p:txBody>
      </p:sp>
    </p:spTree>
    <p:extLst>
      <p:ext uri="{BB962C8B-B14F-4D97-AF65-F5344CB8AC3E}">
        <p14:creationId xmlns:p14="http://schemas.microsoft.com/office/powerpoint/2010/main" val="27120309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96A358-6B4B-1DD7-70F2-7787915443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 b="4447"/>
          <a:stretch>
            <a:fillRect/>
          </a:stretch>
        </p:blipFill>
        <p:spPr>
          <a:xfrm>
            <a:off x="1423770" y="87087"/>
            <a:ext cx="10424504" cy="6770913"/>
          </a:xfr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D48018-2D89-AD0C-0659-3AA52AA196B2}"/>
              </a:ext>
            </a:extLst>
          </p:cNvPr>
          <p:cNvSpPr/>
          <p:nvPr/>
        </p:nvSpPr>
        <p:spPr>
          <a:xfrm>
            <a:off x="0" y="0"/>
            <a:ext cx="971583" cy="6858000"/>
          </a:xfrm>
          <a:prstGeom prst="rect">
            <a:avLst/>
          </a:prstGeom>
          <a:solidFill>
            <a:srgbClr val="05750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ru-RU" sz="3200" dirty="0">
                <a:latin typeface="Gilroy Bold" panose="00000800000000000000" pitchFamily="2" charset="-52"/>
              </a:rPr>
              <a:t>Кратко о гранте</a:t>
            </a:r>
          </a:p>
        </p:txBody>
      </p:sp>
    </p:spTree>
    <p:extLst>
      <p:ext uri="{BB962C8B-B14F-4D97-AF65-F5344CB8AC3E}">
        <p14:creationId xmlns:p14="http://schemas.microsoft.com/office/powerpoint/2010/main" val="4948989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9741EE7-540A-6B24-6AE1-A97899759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3542" y="425882"/>
            <a:ext cx="6936722" cy="6304527"/>
          </a:xfrm>
        </p:spPr>
        <p:txBody>
          <a:bodyPr numCol="2">
            <a:noAutofit/>
          </a:bodyPr>
          <a:lstStyle/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Сопроводительное письмо от Министерства АПК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Опись документов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Письмо, подтверждающее финансирование проекта бюджетом Красноярского края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Заявка на участие в отборе по утверждённой форме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Проект развития сельского туризма по утверждённой форме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Документ, подтверждающий наличие собственных средств заявителя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Копии документов на земельный участок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Копия выписки из Единого государственного реестра недвижимости на земельный участок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Согласие заявителя на осуществление проверок уполномоченным органом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Выписка из ЕГРИП или ЕГРЮЛ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Справка налогового органа об отсутствии задолженности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Справка о соответствии заявителя требованиям настоящего порядка по утверждённой форме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Выписка из Единого реестра субъектов малого и среднего предпринимательства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FF0000"/>
                </a:solidFill>
                <a:latin typeface="Gilroy" panose="00000500000000000000" pitchFamily="2" charset="-52"/>
              </a:rPr>
              <a:t>Копия утверждённой проектной документации в отношении каждого объекта</a:t>
            </a:r>
            <a:r>
              <a:rPr lang="ru-RU" sz="1200" dirty="0">
                <a:latin typeface="Gilroy" panose="00000500000000000000" pitchFamily="2" charset="-52"/>
              </a:rPr>
              <a:t> капитального строительства, реконструкции или капитального ремонта (при наличии)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Копия заключения о прохождении государственной экспертизы проектной документации и результатов инженерных изысканий (при наличии)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Презентация проекта в произвольной форме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FF0000"/>
                </a:solidFill>
                <a:latin typeface="Gilroy" panose="00000500000000000000" pitchFamily="2" charset="-52"/>
              </a:rPr>
              <a:t>Видеопрезентация до 5 минут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Gilroy" panose="00000500000000000000" pitchFamily="2" charset="-52"/>
              </a:rPr>
              <a:t>Таблица плановых показателей для расчёта объёма бюджетных ассигнований бюджета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FF0000"/>
                </a:solidFill>
                <a:latin typeface="Gilroy" panose="00000500000000000000" pitchFamily="2" charset="-52"/>
              </a:rPr>
              <a:t>Заключение агентства по туризму Красноярского края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FF0000"/>
                </a:solidFill>
                <a:latin typeface="Gilroy" panose="00000500000000000000" pitchFamily="2" charset="-52"/>
              </a:rPr>
              <a:t>Рекомендательное письмо руководителя муниципального образования</a:t>
            </a:r>
            <a:r>
              <a:rPr lang="ru-RU" sz="1200" dirty="0">
                <a:latin typeface="Gilroy" panose="00000500000000000000" pitchFamily="2" charset="-52"/>
              </a:rPr>
              <a:t>, на территории которого планируется реализация проекта</a:t>
            </a:r>
          </a:p>
          <a:p>
            <a:pPr marL="261938" indent="-1714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FF0000"/>
                </a:solidFill>
                <a:latin typeface="Gilroy" panose="00000500000000000000" pitchFamily="2" charset="-52"/>
              </a:rPr>
              <a:t>Информация о наличии/отсутствии инженерной инфраструктуры </a:t>
            </a:r>
            <a:r>
              <a:rPr lang="ru-RU" sz="1200" dirty="0">
                <a:latin typeface="Gilroy" panose="00000500000000000000" pitchFamily="2" charset="-52"/>
              </a:rPr>
              <a:t>для подключения средств размещения к инженерным сетям, а также сведения о необходимости подведения такой инфраструктуры к планируемым объектам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ECF9ED-4E12-3177-A943-6C6DFC7C22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2337"/>
          <a:stretch>
            <a:fillRect/>
          </a:stretch>
        </p:blipFill>
        <p:spPr>
          <a:xfrm>
            <a:off x="8272223" y="-1"/>
            <a:ext cx="3919777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2B6DEE7-3316-C0DF-414C-30F0810DCD12}"/>
              </a:ext>
            </a:extLst>
          </p:cNvPr>
          <p:cNvSpPr/>
          <p:nvPr/>
        </p:nvSpPr>
        <p:spPr>
          <a:xfrm>
            <a:off x="0" y="0"/>
            <a:ext cx="971583" cy="6858000"/>
          </a:xfrm>
          <a:prstGeom prst="rect">
            <a:avLst/>
          </a:prstGeom>
          <a:solidFill>
            <a:srgbClr val="05750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/>
            <a:r>
              <a:rPr lang="ru-RU" sz="3200" dirty="0">
                <a:latin typeface="Gilroy Bold" panose="00000800000000000000" pitchFamily="2" charset="-52"/>
              </a:rPr>
              <a:t>Документы для подачи</a:t>
            </a:r>
          </a:p>
        </p:txBody>
      </p:sp>
    </p:spTree>
    <p:extLst>
      <p:ext uri="{BB962C8B-B14F-4D97-AF65-F5344CB8AC3E}">
        <p14:creationId xmlns:p14="http://schemas.microsoft.com/office/powerpoint/2010/main" val="17515774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t="10660" b="37564"/>
          <a:stretch/>
        </p:blipFill>
        <p:spPr bwMode="auto">
          <a:xfrm>
            <a:off x="2067957" y="334017"/>
            <a:ext cx="8056085" cy="142747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>
            <a:spLocks noGrp="1"/>
          </p:cNvSpPr>
          <p:nvPr>
            <p:ph type="subTitle" idx="1"/>
          </p:nvPr>
        </p:nvSpPr>
        <p:spPr bwMode="auto">
          <a:xfrm>
            <a:off x="3336253" y="1922694"/>
            <a:ext cx="5363976" cy="480476"/>
          </a:xfrm>
        </p:spPr>
        <p:txBody>
          <a:bodyPr>
            <a:normAutofit fontScale="97500"/>
          </a:bodyPr>
          <a:lstStyle/>
          <a:p>
            <a:pPr>
              <a:defRPr/>
            </a:pPr>
            <a:r>
              <a:rPr lang="ru-RU" sz="2900" b="1" dirty="0">
                <a:solidFill>
                  <a:srgbClr val="562212"/>
                </a:solidFill>
                <a:latin typeface="+mj-lt"/>
                <a:ea typeface="Roboto Black"/>
                <a:cs typeface="Arial"/>
              </a:rPr>
              <a:t>СПАСИБО ЗА ВНИМАНИЕ</a:t>
            </a:r>
            <a:endParaRPr lang="ru-RU" b="1" dirty="0">
              <a:latin typeface="+mj-lt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743C816-1434-BF38-AAE9-4359E491A961}"/>
              </a:ext>
            </a:extLst>
          </p:cNvPr>
          <p:cNvSpPr/>
          <p:nvPr/>
        </p:nvSpPr>
        <p:spPr>
          <a:xfrm>
            <a:off x="1959467" y="2564375"/>
            <a:ext cx="7887518" cy="3588918"/>
          </a:xfrm>
          <a:prstGeom prst="rect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r>
              <a:rPr lang="ru-RU" b="1" dirty="0">
                <a:solidFill>
                  <a:srgbClr val="562212"/>
                </a:solidFill>
                <a:latin typeface="+mj-lt"/>
                <a:cs typeface="Arial"/>
              </a:rPr>
              <a:t>ЦЕНТР КОМПЕТЕНЦИЙ В СФЕРЕ СЕЛЬСКОХОЗЯЙСТВЕННОЙ КООПЕРАЦИИ И ПОДДЕРЖКИ ФЕРМЕРОВ</a:t>
            </a:r>
          </a:p>
          <a:p>
            <a:pPr algn="ctr">
              <a:buNone/>
            </a:pPr>
            <a:endParaRPr lang="ru-RU" sz="1800" dirty="0">
              <a:solidFill>
                <a:srgbClr val="562212"/>
              </a:solidFill>
              <a:effectLst/>
            </a:endParaRPr>
          </a:p>
          <a:p>
            <a:pPr algn="ctr">
              <a:buNone/>
            </a:pPr>
            <a:r>
              <a:rPr lang="ru-RU" sz="1800" dirty="0">
                <a:solidFill>
                  <a:srgbClr val="562212"/>
                </a:solidFill>
                <a:effectLst/>
              </a:rPr>
              <a:t>Красноярск, ул. Матросова, д.2</a:t>
            </a:r>
          </a:p>
          <a:p>
            <a:pPr algn="ctr">
              <a:buNone/>
            </a:pPr>
            <a:r>
              <a:rPr lang="ru-RU" sz="1800" dirty="0">
                <a:solidFill>
                  <a:srgbClr val="562212"/>
                </a:solidFill>
                <a:effectLst/>
              </a:rPr>
              <a:t>8 800 234 0 124</a:t>
            </a:r>
          </a:p>
          <a:p>
            <a:pPr algn="ctr">
              <a:spcAft>
                <a:spcPts val="4000"/>
              </a:spcAft>
              <a:buNone/>
            </a:pPr>
            <a:r>
              <a:rPr lang="ru-RU" sz="1800" dirty="0">
                <a:solidFill>
                  <a:srgbClr val="562212"/>
                </a:solidFill>
                <a:effectLst/>
              </a:rPr>
              <a:t>мойбизнес-24.рф</a:t>
            </a:r>
            <a:endParaRPr lang="ru-RU" sz="1800" dirty="0">
              <a:solidFill>
                <a:srgbClr val="562212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51E6C9-C593-5087-BE7C-ECFBFCCB0200}"/>
              </a:ext>
            </a:extLst>
          </p:cNvPr>
          <p:cNvSpPr txBox="1"/>
          <p:nvPr/>
        </p:nvSpPr>
        <p:spPr>
          <a:xfrm>
            <a:off x="7950672" y="5711159"/>
            <a:ext cx="115800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</a:pPr>
            <a:r>
              <a:rPr lang="ru-RU" sz="1000" dirty="0">
                <a:solidFill>
                  <a:srgbClr val="562212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Субсидия АПК 24</a:t>
            </a:r>
            <a:endParaRPr lang="ru-RU" sz="1000" dirty="0">
              <a:solidFill>
                <a:srgbClr val="FFFFFF"/>
              </a:solidFill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149FA2-20D9-F674-31EE-C2452035A678}"/>
              </a:ext>
            </a:extLst>
          </p:cNvPr>
          <p:cNvSpPr txBox="1"/>
          <p:nvPr/>
        </p:nvSpPr>
        <p:spPr>
          <a:xfrm>
            <a:off x="5084193" y="5711160"/>
            <a:ext cx="163806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</a:pPr>
            <a:r>
              <a:rPr lang="ru-RU" sz="1000" dirty="0">
                <a:solidFill>
                  <a:srgbClr val="562212"/>
                </a:solidFill>
                <a:cs typeface="Times New Roman" panose="02020603050405020304" pitchFamily="18" charset="0"/>
              </a:rPr>
              <a:t>Центр агрокомпетенций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0C41B0-6067-67D0-2356-468EADB43C6C}"/>
              </a:ext>
            </a:extLst>
          </p:cNvPr>
          <p:cNvSpPr txBox="1"/>
          <p:nvPr/>
        </p:nvSpPr>
        <p:spPr bwMode="auto">
          <a:xfrm>
            <a:off x="2479429" y="5712036"/>
            <a:ext cx="17136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</a:pPr>
            <a:r>
              <a:rPr lang="ru-RU" sz="1000" dirty="0">
                <a:solidFill>
                  <a:srgbClr val="562212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Центр «Мой бизнес»</a:t>
            </a:r>
            <a:endParaRPr lang="ru-RU" sz="1000" dirty="0">
              <a:solidFill>
                <a:srgbClr val="FFFFFF"/>
              </a:solidFill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17F5751-A421-966E-0C55-86E125E302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7" t="8987" r="9551" b="9428"/>
          <a:stretch/>
        </p:blipFill>
        <p:spPr>
          <a:xfrm>
            <a:off x="2771372" y="4508816"/>
            <a:ext cx="1129761" cy="1150115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338147E5-4EC2-B670-3423-7B9A722E90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6" t="8197" r="8902" b="8862"/>
          <a:stretch/>
        </p:blipFill>
        <p:spPr>
          <a:xfrm>
            <a:off x="5310854" y="4495216"/>
            <a:ext cx="1184744" cy="1176794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C0110DD4-E8C5-A3CA-274F-86ED43C16B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4" t="8249" r="8921" b="8272"/>
          <a:stretch/>
        </p:blipFill>
        <p:spPr>
          <a:xfrm>
            <a:off x="7968090" y="4534366"/>
            <a:ext cx="1158006" cy="11767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 bwMode="auto">
          <a:xfrm>
            <a:off x="945651" y="247878"/>
            <a:ext cx="10630372" cy="1209730"/>
          </a:xfrm>
          <a:prstGeom prst="rect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45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955998" y="322661"/>
            <a:ext cx="10461419" cy="113494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562212"/>
                </a:solidFill>
                <a:ea typeface="Roboto Black"/>
                <a:cs typeface="Arial"/>
              </a:rPr>
              <a:t>УСЛУГИ ЦЕНТРА КОМПЕТЕНЦИЙ В СФЕРЕ СЕЛЬСКОХОЗЯЙСТВЕННОЙ КООПЕРАЦИИ И ПОДДЕРЖКИ ФЕРМЕРОВ</a:t>
            </a:r>
            <a:endParaRPr sz="2800" dirty="0"/>
          </a:p>
        </p:txBody>
      </p:sp>
      <p:cxnSp>
        <p:nvCxnSpPr>
          <p:cNvPr id="64" name="Прямая соединительная линия 63"/>
          <p:cNvCxnSpPr>
            <a:cxnSpLocks/>
          </p:cNvCxnSpPr>
          <p:nvPr/>
        </p:nvCxnSpPr>
        <p:spPr bwMode="auto">
          <a:xfrm>
            <a:off x="4204310" y="2324258"/>
            <a:ext cx="6773826" cy="14038"/>
          </a:xfrm>
          <a:prstGeom prst="line">
            <a:avLst/>
          </a:prstGeom>
          <a:ln w="9525" cap="flat" cmpd="sng" algn="ctr">
            <a:solidFill>
              <a:srgbClr val="EDD8C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cxnSpLocks/>
          </p:cNvCxnSpPr>
          <p:nvPr/>
        </p:nvCxnSpPr>
        <p:spPr bwMode="auto">
          <a:xfrm>
            <a:off x="4307998" y="4686138"/>
            <a:ext cx="6773826" cy="14038"/>
          </a:xfrm>
          <a:prstGeom prst="line">
            <a:avLst/>
          </a:prstGeom>
          <a:ln w="9525" cap="flat" cmpd="sng" algn="ctr">
            <a:solidFill>
              <a:srgbClr val="EDD8C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tx1"/>
          </a:fontRef>
        </p:style>
      </p:cxn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535159" y="1705798"/>
            <a:ext cx="11121681" cy="4613521"/>
          </a:xfrm>
        </p:spPr>
        <p:txBody>
          <a:bodyPr>
            <a:noAutofit/>
          </a:bodyPr>
          <a:lstStyle/>
          <a:p>
            <a:pPr marL="727291" lvl="2" indent="-321161" algn="just">
              <a:buNone/>
              <a:tabLst>
                <a:tab pos="408435" algn="l"/>
              </a:tabLst>
              <a:defRPr/>
            </a:pPr>
            <a:r>
              <a:rPr lang="ru-RU" b="1" dirty="0">
                <a:solidFill>
                  <a:srgbClr val="EE6249"/>
                </a:solidFill>
                <a:latin typeface="+mj-lt"/>
                <a:cs typeface="Arial"/>
              </a:rPr>
              <a:t>Консультационно-информационные услуги (на безвозмездной основе):</a:t>
            </a:r>
          </a:p>
          <a:p>
            <a:pPr marL="727291" lvl="2" indent="-321161" algn="just">
              <a:buNone/>
              <a:tabLst>
                <a:tab pos="408435" algn="l"/>
              </a:tabLst>
              <a:defRPr/>
            </a:pPr>
            <a:endParaRPr b="1" dirty="0">
              <a:solidFill>
                <a:srgbClr val="EE6249"/>
              </a:solidFill>
              <a:latin typeface="+mj-lt"/>
              <a:cs typeface="Arial"/>
            </a:endParaRPr>
          </a:p>
          <a:p>
            <a:pPr marL="749031" lvl="2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/>
              <a:buChar char="ü"/>
              <a:tabLst>
                <a:tab pos="408435" algn="l"/>
              </a:tabLst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Консультирование об услугах ЦК АПК;</a:t>
            </a:r>
          </a:p>
          <a:p>
            <a:pPr marL="749031" lvl="2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/>
              <a:buChar char="ü"/>
              <a:tabLst>
                <a:tab pos="408435" algn="l"/>
              </a:tabLst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Консультирование по вопросам существующих мер государственной поддержки, направленных на развитие малых форм хозяйствования в отрасли сельского хозяйства; </a:t>
            </a:r>
          </a:p>
          <a:p>
            <a:pPr marL="749031" lvl="2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/>
              <a:buChar char="ü"/>
              <a:tabLst>
                <a:tab pos="408435" algn="l"/>
              </a:tabLst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Консультирование по мерам государственной поддержки сельскохозяйственных товаропроизводителей </a:t>
            </a:r>
            <a:br>
              <a:rPr lang="ru-RU" sz="1600" b="1" dirty="0">
                <a:solidFill>
                  <a:srgbClr val="562212"/>
                </a:solidFill>
                <a:cs typeface="Arial"/>
              </a:rPr>
            </a:br>
            <a:r>
              <a:rPr lang="ru-RU" sz="1600" b="1" dirty="0">
                <a:solidFill>
                  <a:srgbClr val="562212"/>
                </a:solidFill>
                <a:cs typeface="Arial"/>
              </a:rPr>
              <a:t>в Красноярском крае;</a:t>
            </a:r>
          </a:p>
          <a:p>
            <a:pPr marL="749031" lvl="2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/>
              <a:buChar char="ü"/>
              <a:tabLst>
                <a:tab pos="408435" algn="l"/>
              </a:tabLst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Консультация по вопросам организации предпринимательской деятельности в сельском хозяйстве;</a:t>
            </a:r>
          </a:p>
          <a:p>
            <a:pPr marL="749031" lvl="2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/>
              <a:buChar char="ü"/>
              <a:tabLst>
                <a:tab pos="408435" algn="l"/>
              </a:tabLst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Консультирование субъектов МСП в АПК, являющимися получателями грантовой поддержки, в сдаче отчетности в системе ГИИС «Электронный бюджет»;</a:t>
            </a:r>
          </a:p>
          <a:p>
            <a:pPr marL="749031" lvl="2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/>
              <a:buChar char="ü"/>
              <a:tabLst>
                <a:tab pos="408435" algn="l"/>
              </a:tabLst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Консультирование субъектов МСП в АПК в подборе сельскохозяйственной техники и оборудования для осуществления ими эффективной деятельности, внедрения инновационных технологий в сельском хозяйстве;</a:t>
            </a:r>
          </a:p>
          <a:p>
            <a:pPr marL="749031" lvl="2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/>
              <a:buChar char="ü"/>
              <a:tabLst>
                <a:tab pos="408435" algn="l"/>
              </a:tabLst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Консультирование по подготовке пакета документов заявителей для участия в конкурсных отборах</a:t>
            </a:r>
          </a:p>
          <a:p>
            <a:pPr marL="406131" lvl="2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408435" algn="l"/>
              </a:tabLst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952866" y="260059"/>
            <a:ext cx="10630372" cy="1324904"/>
          </a:xfrm>
          <a:prstGeom prst="rect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45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838200" y="1961007"/>
            <a:ext cx="10745038" cy="4964893"/>
          </a:xfrm>
        </p:spPr>
        <p:txBody>
          <a:bodyPr>
            <a:normAutofit fontScale="25000" lnSpcReduction="20000"/>
          </a:bodyPr>
          <a:lstStyle/>
          <a:p>
            <a:pPr marL="829544" lvl="2" indent="0" algn="just">
              <a:buNone/>
              <a:defRPr/>
            </a:pPr>
            <a:endParaRPr lang="ru-RU" sz="1800" dirty="0">
              <a:latin typeface="Times New Roman"/>
              <a:ea typeface="Times New Roman"/>
            </a:endParaRPr>
          </a:p>
          <a:p>
            <a:pPr marL="244831" lvl="2" indent="-8353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8000" b="1" dirty="0">
                <a:solidFill>
                  <a:srgbClr val="EE6249"/>
                </a:solidFill>
                <a:latin typeface="+mj-lt"/>
                <a:cs typeface="Arial"/>
              </a:rPr>
              <a:t>Услуги, оказываемые на условиях 100% финансирования за счет средств Центра: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  <a:tabLst>
                <a:tab pos="3442970" algn="l"/>
              </a:tabLst>
            </a:pPr>
            <a:r>
              <a:rPr lang="ru-RU" sz="6400" b="1" dirty="0">
                <a:solidFill>
                  <a:srgbClr val="562212"/>
                </a:solidFill>
                <a:cs typeface="Arial"/>
              </a:rPr>
              <a:t>Организация участия субъектов МСП в АПК в выставочно-ярмарочных мероприятиях, в сфере сельского хозяйства (предоставление индивидуального стенда на безвозмездной основе, но не более суммы установленного лимита </a:t>
            </a:r>
            <a:br>
              <a:rPr lang="ru-RU" sz="6400" b="1" dirty="0">
                <a:solidFill>
                  <a:srgbClr val="562212"/>
                </a:solidFill>
                <a:cs typeface="Arial"/>
              </a:rPr>
            </a:br>
            <a:r>
              <a:rPr lang="ru-RU" sz="6400" b="1" dirty="0">
                <a:solidFill>
                  <a:srgbClr val="562212"/>
                </a:solidFill>
                <a:cs typeface="Arial"/>
              </a:rPr>
              <a:t>в размере: 60 000,00 рублей (на территории Красноярского края), 200 000,00 рублей (в других субъектах РФ)</a:t>
            </a:r>
          </a:p>
          <a:p>
            <a:pPr marL="447051" lvl="2" indent="-285750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endParaRPr lang="ru-RU" sz="4900" b="1" dirty="0">
              <a:solidFill>
                <a:srgbClr val="562212"/>
              </a:solidFill>
              <a:cs typeface="Arial"/>
            </a:endParaRPr>
          </a:p>
          <a:p>
            <a:pPr marL="244831" lvl="2" indent="-8353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8000" b="1" dirty="0">
                <a:solidFill>
                  <a:srgbClr val="EE6249"/>
                </a:solidFill>
                <a:latin typeface="+mj-lt"/>
                <a:cs typeface="Arial"/>
              </a:rPr>
              <a:t>Услуги, оказываемые с привлечением сторонних Исполнителей, на условиях софинансирования за счет средств Заявителя и Центра:</a:t>
            </a:r>
            <a:endParaRPr sz="8000" b="1" dirty="0">
              <a:solidFill>
                <a:srgbClr val="EE6249"/>
              </a:solidFill>
              <a:latin typeface="+mj-lt"/>
              <a:cs typeface="Arial"/>
            </a:endParaRPr>
          </a:p>
          <a:p>
            <a:pPr marL="161301" lvl="2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sz="2400" b="1" dirty="0">
              <a:solidFill>
                <a:srgbClr val="EE6249"/>
              </a:solidFill>
              <a:latin typeface="+mj-lt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  <a:tabLst>
                <a:tab pos="3442970" algn="l"/>
              </a:tabLst>
            </a:pPr>
            <a:r>
              <a:rPr lang="ru-RU" sz="6400" b="1" dirty="0">
                <a:solidFill>
                  <a:srgbClr val="EE6249"/>
                </a:solidFill>
                <a:ea typeface="Times New Roman"/>
                <a:cs typeface="Arial"/>
              </a:rPr>
              <a:t>50% - Заявитель, 50% - за счет средств Центра (</a:t>
            </a:r>
            <a:r>
              <a:rPr lang="ru-RU" sz="6400" b="1" dirty="0">
                <a:solidFill>
                  <a:srgbClr val="EE6249"/>
                </a:solidFill>
                <a:cs typeface="Arial"/>
              </a:rPr>
              <a:t>но не более суммы установленного лимита в размере 50 000,00 рублей)</a:t>
            </a:r>
          </a:p>
          <a:p>
            <a:pPr marL="161300" lvl="2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sz="2100" b="1" dirty="0">
              <a:solidFill>
                <a:srgbClr val="EE6249"/>
              </a:solidFill>
              <a:ea typeface="Times New Roman"/>
              <a:cs typeface="Arial"/>
            </a:endParaRPr>
          </a:p>
          <a:p>
            <a:pPr marL="447051" lvl="2" indent="-285750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endParaRPr lang="ru-RU" sz="1700" b="1" dirty="0">
              <a:solidFill>
                <a:srgbClr val="562212"/>
              </a:solidFill>
              <a:cs typeface="Arial"/>
            </a:endParaRPr>
          </a:p>
          <a:p>
            <a:pPr marL="447051" lvl="2" indent="-285750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r>
              <a:rPr lang="ru-RU" sz="6400" b="1" dirty="0">
                <a:solidFill>
                  <a:srgbClr val="562212"/>
                </a:solidFill>
                <a:cs typeface="Arial"/>
              </a:rPr>
              <a:t>Оказание содействия субъектам МСП в АПК в привлечении профильного эксперта для организации предоставления зоотехнических, ветеринарных и иных услуг в области сельского хозяйства</a:t>
            </a:r>
          </a:p>
          <a:p>
            <a:pPr marL="447051" lvl="2" indent="-285750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endParaRPr lang="ru-RU" sz="4800" b="1" dirty="0">
              <a:solidFill>
                <a:srgbClr val="562212"/>
              </a:solidFill>
              <a:cs typeface="Arial"/>
            </a:endParaRPr>
          </a:p>
          <a:p>
            <a:pPr marL="447051" lvl="2" indent="-285750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endParaRPr lang="ru-RU" sz="2100" b="1" dirty="0">
              <a:solidFill>
                <a:srgbClr val="562212"/>
              </a:solidFill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  <a:tabLst>
                <a:tab pos="3442970" algn="l"/>
              </a:tabLst>
            </a:pPr>
            <a:r>
              <a:rPr lang="ru-RU" sz="6400" b="1" dirty="0">
                <a:solidFill>
                  <a:srgbClr val="EE6249"/>
                </a:solidFill>
                <a:cs typeface="Arial"/>
              </a:rPr>
              <a:t>80% - Заявитель, 20% за счет средств Центра (но не более суммы установленного лимита в размере 30 000,00 рублей)</a:t>
            </a:r>
          </a:p>
          <a:p>
            <a:pPr marL="161300" lvl="2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sz="2100" b="1" dirty="0">
              <a:solidFill>
                <a:srgbClr val="EE6249"/>
              </a:solidFill>
              <a:cs typeface="Arial"/>
            </a:endParaRPr>
          </a:p>
          <a:p>
            <a:pPr marL="161300" lvl="2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sz="2100" b="1" dirty="0">
              <a:solidFill>
                <a:srgbClr val="EE6249"/>
              </a:solidFill>
              <a:cs typeface="Arial"/>
            </a:endParaRPr>
          </a:p>
          <a:p>
            <a:pPr marL="447051" lvl="2" indent="-285750">
              <a:lnSpc>
                <a:spcPct val="100000"/>
              </a:lnSpc>
              <a:spcBef>
                <a:spcPts val="0"/>
              </a:spcBef>
              <a:buFont typeface="Wingdings"/>
              <a:buChar char="ü"/>
              <a:defRPr/>
            </a:pPr>
            <a:r>
              <a:rPr lang="ru-RU" sz="6400" b="1" dirty="0">
                <a:solidFill>
                  <a:srgbClr val="562212"/>
                </a:solidFill>
                <a:cs typeface="Arial"/>
              </a:rPr>
              <a:t>Оказание содействия субъектам МСП в АПК в подготовке бизнес-планов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952866" y="289358"/>
            <a:ext cx="10515708" cy="132490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562212"/>
                </a:solidFill>
                <a:ea typeface="Roboto Black"/>
                <a:cs typeface="Arial"/>
              </a:rPr>
              <a:t>УСЛУГИ ЦЕНТРА КОМПЕТЕНЦИЙ В СФЕРЕ СЕЛЬСКОХОЗЯЙСТВЕННОЙ КООПЕРАЦИИ И ПОДДЕРЖКИ ФЕРМЕРОВ</a:t>
            </a:r>
            <a:endParaRPr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A3AAFB-1349-CCD7-59C9-60D6BEAB09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478" r="590" b="4204"/>
          <a:stretch/>
        </p:blipFill>
        <p:spPr>
          <a:xfrm>
            <a:off x="3588226" y="1507505"/>
            <a:ext cx="6696512" cy="455462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 bwMode="auto">
          <a:xfrm>
            <a:off x="952866" y="260059"/>
            <a:ext cx="10630372" cy="1079854"/>
          </a:xfrm>
          <a:prstGeom prst="rect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45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931985" y="427651"/>
            <a:ext cx="10515708" cy="77646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562212"/>
                </a:solidFill>
                <a:ea typeface="Roboto Black"/>
                <a:cs typeface="Arial"/>
              </a:rPr>
              <a:t>ВЕБ-СТРАНИЦА ЦЕНТРА КОМПЕТЕНЦИЙ В СФЕРЕ СЕЛЬСКОХОЗЯЙСТВЕННОЙ КООПЕРАЦИИ И ПОДДЕРЖКИ ФЕРМЕРОВ</a:t>
            </a:r>
            <a:endParaRPr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55759" y="2223019"/>
            <a:ext cx="1467055" cy="3839111"/>
          </a:xfrm>
          <a:prstGeom prst="rect">
            <a:avLst/>
          </a:prstGeom>
        </p:spPr>
      </p:pic>
      <p:sp>
        <p:nvSpPr>
          <p:cNvPr id="9" name="Облачко с текстом: прямоугольное со скругленными углами 8"/>
          <p:cNvSpPr/>
          <p:nvPr/>
        </p:nvSpPr>
        <p:spPr bwMode="auto">
          <a:xfrm>
            <a:off x="931985" y="2170983"/>
            <a:ext cx="1807028" cy="3948432"/>
          </a:xfrm>
          <a:prstGeom prst="wedgeRoundRectCallout">
            <a:avLst>
              <a:gd name="adj1" fmla="val 166665"/>
              <a:gd name="adj2" fmla="val -45180"/>
              <a:gd name="adj3" fmla="val 16667"/>
            </a:avLst>
          </a:prstGeom>
          <a:noFill/>
          <a:ln w="19050">
            <a:solidFill>
              <a:srgbClr val="EE62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Блок-схема: узел 9"/>
          <p:cNvSpPr/>
          <p:nvPr/>
        </p:nvSpPr>
        <p:spPr bwMode="auto">
          <a:xfrm>
            <a:off x="4980373" y="2422188"/>
            <a:ext cx="355600" cy="348698"/>
          </a:xfrm>
          <a:prstGeom prst="flowChartConnector">
            <a:avLst/>
          </a:prstGeom>
          <a:solidFill>
            <a:srgbClr val="EE6249"/>
          </a:solidFill>
          <a:ln w="19050">
            <a:solidFill>
              <a:srgbClr val="EE62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</a:rPr>
              <a:t>1</a:t>
            </a:r>
            <a:endParaRPr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5408578" y="2223020"/>
            <a:ext cx="687421" cy="199168"/>
          </a:xfrm>
          <a:prstGeom prst="rect">
            <a:avLst/>
          </a:prstGeom>
          <a:noFill/>
          <a:ln w="19050">
            <a:solidFill>
              <a:srgbClr val="EE62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Блок-схема: узел 10"/>
          <p:cNvSpPr/>
          <p:nvPr/>
        </p:nvSpPr>
        <p:spPr bwMode="auto">
          <a:xfrm>
            <a:off x="835004" y="5567724"/>
            <a:ext cx="355600" cy="348698"/>
          </a:xfrm>
          <a:prstGeom prst="flowChartConnector">
            <a:avLst/>
          </a:prstGeom>
          <a:solidFill>
            <a:srgbClr val="EE6249"/>
          </a:solidFill>
          <a:ln w="19050">
            <a:solidFill>
              <a:srgbClr val="EE62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</a:rPr>
              <a:t>2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884995" y="347355"/>
            <a:ext cx="10934111" cy="655659"/>
          </a:xfrm>
          <a:prstGeom prst="rect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45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84995" y="379658"/>
            <a:ext cx="9208775" cy="62335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562212"/>
                </a:solidFill>
                <a:ea typeface="Roboto Black"/>
                <a:cs typeface="Arial"/>
              </a:rPr>
              <a:t>ГРАНТ «АГРОСТАРТАП»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649682" y="1457351"/>
            <a:ext cx="998479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ea typeface="Calibri"/>
                <a:cs typeface="Arial"/>
              </a:rPr>
              <a:t>Размер гранта: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до 7 млн рублей на разведение крупного рогатого скота мясного или молочного направлений продуктивности (иные направления проекта – 5 млн рублей);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до 8 млн рублей на разведение крупного рогатого скота мясного или молочного направлений продуктивности, в случае если предусмотрено использование части гранта на цели формирования неделимого фонда кооператива, членом которого является получатель гранта (иные направления проекта – 6 млн рублей)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algn="just"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Длительность проекта: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не менее 5 лет с даты получения гранта </a:t>
            </a:r>
          </a:p>
          <a:p>
            <a:pPr algn="just"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algn="just"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Минимальный размер проекта: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1,5 млн рублей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Направления расходования: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приобретение земельных участков, разработка проектной документации, приобретение, строительство, ремонт, модернизация зданий, подключение зданий к инженерным сетям, приобретение транспортных средств, сельскохозяйственных животных (кроме свиней) и птицы, посадочного материала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25603" y="1592789"/>
            <a:ext cx="711111" cy="7111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25603" y="4979232"/>
            <a:ext cx="711111" cy="7111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25602" y="3795575"/>
            <a:ext cx="711111" cy="62222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884995" y="347355"/>
            <a:ext cx="10934111" cy="655659"/>
          </a:xfrm>
          <a:prstGeom prst="rect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45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84995" y="379658"/>
            <a:ext cx="9208775" cy="62335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562212"/>
                </a:solidFill>
                <a:ea typeface="Roboto Black"/>
                <a:cs typeface="Arial"/>
              </a:rPr>
              <a:t>ГРАНТ «АГРОСТАРТАП»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607899" y="1092252"/>
            <a:ext cx="997517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Требования к участнику отбора: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регистрация в качестве ИП или КФХ в текущем году (гражданина РФ в срок до 30 календарных дней </a:t>
            </a:r>
            <a:br>
              <a:rPr lang="ru-RU" sz="1600" b="1" dirty="0">
                <a:solidFill>
                  <a:srgbClr val="562212"/>
                </a:solidFill>
                <a:cs typeface="Arial"/>
              </a:rPr>
            </a:br>
            <a:r>
              <a:rPr lang="ru-RU" sz="1600" b="1" dirty="0">
                <a:solidFill>
                  <a:srgbClr val="562212"/>
                </a:solidFill>
                <a:cs typeface="Arial"/>
              </a:rPr>
              <a:t>с даты принятия решения о предоставлении гранта);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наличие в собственности или на ином законном основании земельного участка на территории края </a:t>
            </a:r>
            <a:br>
              <a:rPr lang="ru-RU" sz="1600" b="1" dirty="0">
                <a:solidFill>
                  <a:srgbClr val="562212"/>
                </a:solidFill>
                <a:cs typeface="Arial"/>
              </a:rPr>
            </a:br>
            <a:r>
              <a:rPr lang="ru-RU" sz="1600" b="1" dirty="0">
                <a:solidFill>
                  <a:srgbClr val="562212"/>
                </a:solidFill>
                <a:cs typeface="Arial"/>
              </a:rPr>
              <a:t>из земель сельскохозяйственного назначения;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основной вид деятельности производство и (или) переработка сельскохозяйственной продукции;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регистрация на сельской территории края или на территории сельской агломерации края;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регистрация на территориях городов и поселков городского типа с численностью населения не более 100 тыс. человек, расположенных на территориях, относящихся к районам Крайнего Севера и местностям, приравненным к ним;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отсутствие задолженности по уплате налогов и сборов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Список документов: 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заявление на участие в отборе, электронная копия проекта создания и (или) развития хозяйства, справки и выписки подтверждающие деятельность, электронные копии документов подтверждающие затраты</a:t>
            </a:r>
            <a:endParaRPr sz="1600" b="1" dirty="0">
              <a:solidFill>
                <a:srgbClr val="562212"/>
              </a:solidFill>
              <a:cs typeface="Arial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0098" y="4959921"/>
            <a:ext cx="723809" cy="7238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00098" y="1536174"/>
            <a:ext cx="711111" cy="71111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884995" y="347355"/>
            <a:ext cx="10934111" cy="655659"/>
          </a:xfrm>
          <a:prstGeom prst="rect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45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84995" y="379658"/>
            <a:ext cx="9208775" cy="62335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562212"/>
                </a:solidFill>
                <a:ea typeface="Roboto Black"/>
                <a:cs typeface="Arial"/>
              </a:rPr>
              <a:t>ГРАНТ «АГРОСТАРТАП»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587771" y="1428938"/>
            <a:ext cx="997517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Условия: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доля собственных средств участника отбора на реализацию проекта не менее 10%;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прирост объема производства сельскохозяйственной продукции не менее 10% ежегодно, начиная с года получения гранта;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не менее 2 новых постоянных работников, если сумма гранта составляет 2 млн рублей </a:t>
            </a:r>
            <a:br>
              <a:rPr lang="ru-RU" sz="1600" b="1" dirty="0">
                <a:solidFill>
                  <a:srgbClr val="562212"/>
                </a:solidFill>
                <a:cs typeface="Arial"/>
              </a:rPr>
            </a:br>
            <a:r>
              <a:rPr lang="ru-RU" sz="1600" b="1" dirty="0">
                <a:solidFill>
                  <a:srgbClr val="562212"/>
                </a:solidFill>
                <a:cs typeface="Arial"/>
              </a:rPr>
              <a:t>или более, и не менее 1 нового постоянного работника, если сумма гранта составляет менее 2 млн рублей (глава КФХ и (или) ИП учитываются в качестве новых постоянных работников);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срок использования гранта и собственных средств не должен превышать 18 месяцев со дня получения гранта;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участникам отбора, принимавшим участие в специальной военной операции добавляется 1 балл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endParaRPr sz="1600" b="1" dirty="0">
              <a:solidFill>
                <a:srgbClr val="562212"/>
              </a:solidFill>
              <a:cs typeface="Aria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72582" y="1524045"/>
            <a:ext cx="711111" cy="71111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884995" y="347355"/>
            <a:ext cx="10934111" cy="655659"/>
          </a:xfrm>
          <a:prstGeom prst="rect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45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84995" y="379658"/>
            <a:ext cx="9208775" cy="62335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562212"/>
                </a:solidFill>
                <a:ea typeface="Roboto Black"/>
                <a:cs typeface="Arial"/>
              </a:rPr>
              <a:t>ГРАНТ «НАШ ФЕРМЕР»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649682" y="1457351"/>
            <a:ext cx="998479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Размер гранта: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до 8 млн рублей на развитие сельскохозяйственной деятельности по всем направлениям (отраслям) сельского хозяйства, за исключением деятельности по содержанию и выращиванию свиней, выращиванию зерновых, зернобобовых и масличных культур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Длительность проекта: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не </a:t>
            </a:r>
            <a:r>
              <a:rPr lang="ru-RU" sz="1600" b="1">
                <a:solidFill>
                  <a:srgbClr val="562212"/>
                </a:solidFill>
                <a:cs typeface="Arial"/>
              </a:rPr>
              <a:t>менее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7</a:t>
            </a:r>
            <a:r>
              <a:rPr lang="ru-RU" sz="1600" b="1">
                <a:solidFill>
                  <a:srgbClr val="562212"/>
                </a:solidFill>
                <a:cs typeface="Arial"/>
              </a:rPr>
              <a:t>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лет, без учета года подачи заявки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endParaRPr sz="1600" b="1" dirty="0">
              <a:solidFill>
                <a:srgbClr val="562212"/>
              </a:solidFill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Минимальный размер проекта: </a:t>
            </a:r>
            <a:r>
              <a:rPr lang="ru-RU" sz="1600" b="1" dirty="0">
                <a:solidFill>
                  <a:srgbClr val="562212"/>
                </a:solidFill>
                <a:cs typeface="Arial"/>
              </a:rPr>
              <a:t>не установлен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sz="2000" b="1" dirty="0">
              <a:solidFill>
                <a:srgbClr val="EE6249"/>
              </a:solidFill>
              <a:latin typeface="+mj-lt"/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EE6249"/>
                </a:solidFill>
                <a:latin typeface="+mj-lt"/>
                <a:cs typeface="Arial"/>
              </a:rPr>
              <a:t>Направления расходования: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разработка проектной документации, строительство зданий, подключение зданий к инженерным сетям, приобретение сельскохозяйственных животных, сельскохозяйственной техники, семенного материала </a:t>
            </a:r>
            <a:br>
              <a:rPr lang="ru-RU" sz="1600" b="1" dirty="0">
                <a:solidFill>
                  <a:srgbClr val="562212"/>
                </a:solidFill>
                <a:cs typeface="Arial"/>
              </a:rPr>
            </a:br>
            <a:r>
              <a:rPr lang="ru-RU" sz="1600" b="1" dirty="0">
                <a:solidFill>
                  <a:srgbClr val="562212"/>
                </a:solidFill>
                <a:cs typeface="Arial"/>
              </a:rPr>
              <a:t>и овощей;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rgbClr val="562212"/>
              </a:solidFill>
              <a:cs typeface="Arial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62212"/>
                </a:solidFill>
                <a:cs typeface="Arial"/>
              </a:rPr>
              <a:t>для участников специальной военной операции - приобретение земельных участков из земель сельскохозяйственного назначения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63145" y="1600505"/>
            <a:ext cx="711111" cy="7111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63144" y="4001938"/>
            <a:ext cx="711111" cy="7111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63143" y="2840833"/>
            <a:ext cx="711111" cy="62222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11192</TotalTime>
  <Words>2893</Words>
  <Application>Microsoft Office PowerPoint</Application>
  <DocSecurity>0</DocSecurity>
  <PresentationFormat>Широкоэкранный</PresentationFormat>
  <Paragraphs>240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Aptos</vt:lpstr>
      <vt:lpstr>Arial</vt:lpstr>
      <vt:lpstr>Calibri</vt:lpstr>
      <vt:lpstr>Calibri Light</vt:lpstr>
      <vt:lpstr>Gilroy</vt:lpstr>
      <vt:lpstr>Gilroy Bold</vt:lpstr>
      <vt:lpstr>Roboto Black</vt:lpstr>
      <vt:lpstr>Times New Roman</vt:lpstr>
      <vt:lpstr>Wingdings</vt:lpstr>
      <vt:lpstr>Тема Office</vt:lpstr>
      <vt:lpstr>Презентация PowerPoint</vt:lpstr>
      <vt:lpstr>ЦЕНТР КОМПЕТЕНЦИЙ В СФЕРЕ СЕЛЬСКОХОЗЯЙСТВЕННОЙ КООПЕРАЦИИ И ПОДДЕРЖКИ ФЕРМЕРОВ</vt:lpstr>
      <vt:lpstr>УСЛУГИ ЦЕНТРА КОМПЕТЕНЦИЙ В СФЕРЕ СЕЛЬСКОХОЗЯЙСТВЕННОЙ КООПЕРАЦИИ И ПОДДЕРЖКИ ФЕРМЕРОВ</vt:lpstr>
      <vt:lpstr>УСЛУГИ ЦЕНТРА КОМПЕТЕНЦИЙ В СФЕРЕ СЕЛЬСКОХОЗЯЙСТВЕННОЙ КООПЕРАЦИИ И ПОДДЕРЖКИ ФЕРМЕРОВ</vt:lpstr>
      <vt:lpstr>ВЕБ-СТРАНИЦА ЦЕНТРА КОМПЕТЕНЦИЙ В СФЕРЕ СЕЛЬСКОХОЗЯЙСТВЕННОЙ КООПЕРАЦИИ И ПОДДЕРЖКИ ФЕРМЕРОВ</vt:lpstr>
      <vt:lpstr>ГРАНТ «АГРОСТАРТАП»</vt:lpstr>
      <vt:lpstr>ГРАНТ «АГРОСТАРТАП»</vt:lpstr>
      <vt:lpstr>ГРАНТ «АГРОСТАРТАП»</vt:lpstr>
      <vt:lpstr>ГРАНТ «НАШ ФЕРМЕР»</vt:lpstr>
      <vt:lpstr>ГРАНТ «НАШ ФЕРМЕР»</vt:lpstr>
      <vt:lpstr>ГРАНТ «НАШ ФЕРМЕР»</vt:lpstr>
      <vt:lpstr>НАПРАВЛЕНИЯ ГОСУДАРСТВЕННОЙ ПОДДЕРЖКИ МАЛЫХ ФОРМ ХОЗЯЙСТВОВАНИЯ ПО ЛИНИИ МИНИСТЕРСТВА СЕЛЬСКОГО ХОЗЯЙСТВА КРАСНОЯРСКОГО КРАЯ</vt:lpstr>
      <vt:lpstr>ФИНАНСОВОЕ ОБЕСПЕЧЕНИЕ (ВОЗМЕЩЕНИЕ) ЗАТРАТ, СВЯЗАННЫХ С РЕАЛИЗАЦИЕЙ ПРОЕКТА ПО ВНЕДРЕНИЮ ГАЗОПОРШНЕВЫХ УСТАНОВОК</vt:lpstr>
      <vt:lpstr>ПОДДЕРЖКА ПРЕДОСТАВЛЯЕТСЯ ПРИ УСЛОВИИ</vt:lpstr>
      <vt:lpstr>ВОЗМЕЩЕНИЕ ЗАТРАТ ПЕРЕРАБОТЧИКОВ (ПОНЯТИЯ)</vt:lpstr>
      <vt:lpstr>НАПРАВЛЕНИЯ ПРЕДОСТАВЛЕНИЯ СРЕДСТВ</vt:lpstr>
      <vt:lpstr>ПРОИЗВОДИТЕЛЬ ФЕРМЕРСКОЙ ПРОДУКЦИИ (ПОНЯТИЕ)</vt:lpstr>
      <vt:lpstr>ОРГАНИЗАЦИЯ МАЛОЙ СЕЛЬСКОЙ ПЕКАРНИ</vt:lpstr>
      <vt:lpstr>ПОЛУЧАТЕЛИ ПОДДЕРЖКИ</vt:lpstr>
      <vt:lpstr>ПОДДЕРЖКА ПРЕДОСТАВЛЯЕТСЯ ПРИ УСЛОВИЯХ:</vt:lpstr>
      <vt:lpstr>СЕЛЬСКИЙ ТУРИЗМ</vt:lpstr>
      <vt:lpstr>2 МЕРЫ ПОДДЕРЖКИ СЕЛЬСКОГО ТУРИЗМА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Олег Сырцов</dc:creator>
  <cp:keywords/>
  <dc:description/>
  <cp:lastModifiedBy>Олег Сырцов</cp:lastModifiedBy>
  <cp:revision>178</cp:revision>
  <cp:lastPrinted>2025-05-16T05:28:15Z</cp:lastPrinted>
  <dcterms:created xsi:type="dcterms:W3CDTF">2024-10-22T04:59:38Z</dcterms:created>
  <dcterms:modified xsi:type="dcterms:W3CDTF">2025-11-30T14:17:10Z</dcterms:modified>
  <cp:category/>
  <dc:identifier/>
  <cp:contentStatus/>
  <dc:language/>
  <cp:version/>
</cp:coreProperties>
</file>