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2.jpg" ContentType="image/jpeg"/>
  <Override PartName="/ppt/media/image3.jpg" ContentType="image/jpeg"/>
  <Override PartName="/ppt/media/image4.jpg" ContentType="image/jpeg"/>
  <Override PartName="/ppt/notesSlides/notesSlide1.xml" ContentType="application/vnd.openxmlformats-officedocument.presentationml.notesSlide+xml"/>
  <Override PartName="/ppt/media/image6.jpg" ContentType="image/jpeg"/>
  <Override PartName="/ppt/media/image8.jpg" ContentType="image/jpeg"/>
  <Override PartName="/ppt/media/image9.jpg" ContentType="image/jpeg"/>
  <Override PartName="/ppt/media/image10.jpg" ContentType="image/jpeg"/>
  <Override PartName="/ppt/media/image11.jpg" ContentType="image/jpeg"/>
  <Override PartName="/ppt/media/image12.jpg" ContentType="image/jpeg"/>
  <Override PartName="/ppt/media/image13.jpg" ContentType="image/jpeg"/>
  <Override PartName="/ppt/media/image14.jpg" ContentType="image/jpeg"/>
  <Override PartName="/ppt/media/image15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56" r:id="rId3"/>
    <p:sldId id="257" r:id="rId4"/>
    <p:sldId id="300" r:id="rId5"/>
    <p:sldId id="268" r:id="rId6"/>
    <p:sldId id="301" r:id="rId7"/>
    <p:sldId id="260" r:id="rId8"/>
    <p:sldId id="302" r:id="rId9"/>
    <p:sldId id="298" r:id="rId10"/>
    <p:sldId id="282" r:id="rId11"/>
    <p:sldId id="283" r:id="rId12"/>
    <p:sldId id="284" r:id="rId13"/>
    <p:sldId id="285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6" r:id="rId23"/>
    <p:sldId id="29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75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7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56DFAE-D02A-4A23-9F81-B7B560F2676D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1B253-0AE6-4716-8FC1-8C81F89F1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795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Упоминание об особенностях </a:t>
            </a:r>
            <a:r>
              <a:rPr lang="ru-RU" dirty="0" err="1"/>
              <a:t>гос</a:t>
            </a:r>
            <a:r>
              <a:rPr lang="ru-RU" dirty="0"/>
              <a:t>/поддержки в современной России: мер много, но они небольшие, отчетность объемная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1B253-0AE6-4716-8FC1-8C81F89F187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112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9C857D-3CF7-7A87-ED61-6FF9AC164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4AB9F9-727B-E8CF-5E1E-61576BA35B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428DE9-2A81-0803-00BA-C7F64B69C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D40817-9EF1-E28E-254B-2AB88A6F7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8B0476-1260-C96D-03A7-12161C180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412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35441A-4B1A-79D8-E317-D7C583B2F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DBDF4B-89B6-B90D-0200-72911C5E5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34B18A-9191-A76C-1A12-8F3B7B38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FC8C49-0952-2463-66E2-9C6AF66C0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C7E28B-83D1-05F4-9F77-F613F1D1D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72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A8ECF0A-61F6-D0BA-A4B3-162AA021FD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6E4D80D-8989-4EC7-68D6-17E59D8228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30A0E5-7DBF-6035-87BA-1A46076FF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0073E8-0CB6-9413-9D1E-F476180A7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358AE0-C14F-CFDF-2574-871C1A4E4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804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517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16494-02DC-0142-CD4C-56A834459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674A69-6DDE-D013-6663-92389968E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F19185-3E9B-9631-E1C3-938F6BE7D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7D3BC1-3353-C036-28FF-97BA25400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80830C-509F-9AB0-051C-653DB91FF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15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48A5A-4508-CA30-4786-2F9EA50BD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9F182C-9285-6972-4526-8F35C3AD3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EB4B3C-831C-EB98-FE38-8DE254A51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E50886-8518-C108-7EEA-D606D98F8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9A7459-FEE3-9249-2646-640FC35AB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885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E21703-96F2-3359-E7DC-C7F881AB5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42D1BE-C2BC-F088-75A3-349001B4D5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13FF67-6A13-8501-244A-BC1F5D1634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108C58-EF33-2B8A-B871-6F9378D20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D3E249-8FFE-04E7-A932-5C24B49A9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68FF0E-2AA5-0101-1C9B-1C32176E4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69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47F797-3F9B-17AE-6045-3A61AA1CD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0A23D3-2550-AAA2-70CF-A58520E632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0244261-2762-9DA5-3E49-3B0A60505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78BA8BA-AC63-D3A7-5655-8B97096AF8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B1543A1-A230-7393-FDC6-B436273CE3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8C95C68-3432-B382-6673-09CDD73B8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77790BF-7FFE-E374-0D3A-4C348579D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DED0FCF-EB91-6870-1C77-4546680DD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989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96A5B0-4A8D-5BFF-8ABB-53705F7A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1DE5A9A-63E7-01D6-DEB2-5C72F87BC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DC632D-4D7B-44E7-A480-EFAC40D62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4B3E1D8-0911-4C21-3327-3D0FBE059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63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33959F-6D37-4C4E-CC24-57D38621A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2150E0D-8960-27CB-2423-FE2663D92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B4655D4-20DC-4013-818F-895E5552C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067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9E6A22-CFBE-4916-8066-DD695A4BC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B5E8B4-3746-329C-0BD8-30687C231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0B8C72D-972F-EB30-6CE1-CFC3D75094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F1CAE1-86EA-24D3-B87E-4EA49741F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D533AB-4C01-0E32-78B1-E803300B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A8D6A0-EFC3-A456-893B-A02CA3EF0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384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296854-9026-66CE-2D41-1FF7F131E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E8F3F87-7610-32B1-4FC1-948C683794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B3C2F9-4AE9-5925-E270-55A520CFD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13E999-5D9C-329F-1DFC-3F43042BD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E78E26-3B59-82A3-A1FE-4B1953E7D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44F4444-B3ED-0DD1-F820-FDB305D3D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37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4F52CE-3EE5-DD73-5582-D2B54C2CD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BE581F-9C29-4851-2BFA-6D7517AA0B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802D32-6FEE-CCF7-1DC0-8171D953A0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10FDD-792A-4220-B2F6-DB24DB9B39A4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38D9E2-5DDF-D953-99D7-0DEFEBC11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AFC91F-939D-9FE0-AEFF-9ECF048F1A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911A9-B50F-457B-9836-F861203E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566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hyperlink" Target="mailto:priem@turizm.krskcit.ru" TargetMode="Externa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Relationship Id="rId6" Type="http://schemas.openxmlformats.org/officeDocument/2006/relationships/hyperlink" Target="mailto:krasagro@krasagro.krskcit.ru" TargetMode="External"/><Relationship Id="rId5" Type="http://schemas.openxmlformats.org/officeDocument/2006/relationships/hyperlink" Target="mailto:agro@mb24.ru" TargetMode="External"/><Relationship Id="rId4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9">
            <a:extLst>
              <a:ext uri="{FF2B5EF4-FFF2-40B4-BE49-F238E27FC236}">
                <a16:creationId xmlns:a16="http://schemas.microsoft.com/office/drawing/2014/main" id="{5FE03DFA-B5A2-72D0-E292-0959E891A26E}"/>
              </a:ext>
            </a:extLst>
          </p:cNvPr>
          <p:cNvPicPr/>
          <p:nvPr/>
        </p:nvPicPr>
        <p:blipFill>
          <a:blip r:embed="rId2" cstate="print"/>
          <a:srcRect t="25270" b="-2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AC5137-CA03-177F-BB7B-DEFD200265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85DC60-64D6-8CF4-78BB-94D213BE0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097" y="4491333"/>
            <a:ext cx="10134600" cy="1325563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Gilroy Bold" panose="00000800000000000000" pitchFamily="2" charset="-52"/>
              </a:rPr>
              <a:t>АГРОТУРИЗМ</a:t>
            </a:r>
            <a:br>
              <a:rPr lang="ru-RU" b="1" dirty="0">
                <a:solidFill>
                  <a:schemeClr val="bg1"/>
                </a:solidFill>
                <a:latin typeface="Gilroy" panose="00000500000000000000" pitchFamily="2" charset="-52"/>
              </a:rPr>
            </a:br>
            <a:r>
              <a:rPr lang="ru-RU" sz="3600" b="1" dirty="0">
                <a:solidFill>
                  <a:schemeClr val="bg1"/>
                </a:solidFill>
                <a:latin typeface="Gilroy Bold" panose="00000800000000000000" pitchFamily="2" charset="-52"/>
              </a:rPr>
              <a:t>инструменты государственной поддержки</a:t>
            </a:r>
          </a:p>
        </p:txBody>
      </p:sp>
    </p:spTree>
    <p:extLst>
      <p:ext uri="{BB962C8B-B14F-4D97-AF65-F5344CB8AC3E}">
        <p14:creationId xmlns:p14="http://schemas.microsoft.com/office/powerpoint/2010/main" val="4155059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F940FE-24C5-C02D-7D98-684C8EEAB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" y="0"/>
            <a:ext cx="121889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022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140F5-06F8-82AA-AAE4-AEFB6494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DC6CA4-3C13-1EA8-576E-15F9761FE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91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766DB-AD0E-EEAE-31BC-E143EA0E9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DDA6FA-A3F3-2E92-9ABC-D0B43A695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"/>
            <a:ext cx="12192000" cy="685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373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8C62A-03FA-075F-B361-2477BED01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B57081-A930-19C8-0F7B-C4CDE08F3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"/>
            <a:ext cx="12192000" cy="685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8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0D8E26-5BAA-5DDE-FF81-D9B04B7B1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12192000" cy="685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25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539A21-D5E8-37FE-4572-D14C664E4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23EC2B-0028-A54E-3F82-2F7C2FBDC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12192000" cy="685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75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EA828-E2EC-A68B-2620-898629DDA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B46196-434D-6A98-8BE7-5E426112D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"/>
            <a:ext cx="12192000" cy="685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463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AFAC-6DF1-A21C-4EDC-77531AE62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47CDC0-0465-3780-C2A8-D415A7AA3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12192000" cy="685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36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B4FBF-AEAA-FDF9-EF66-03F350898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8C6654-5FD7-8B00-F28F-84C7A24A3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12192000" cy="685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54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3FD9A-3703-B548-0ADB-313ED51B6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BBEFBC-267F-501F-8AD3-7B192C21F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12192000" cy="685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39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949300-78D6-0944-597C-9EBEE4327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080" y="0"/>
            <a:ext cx="9884647" cy="685799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75142E9-484F-C72F-D7D1-C4ED74C1283D}"/>
              </a:ext>
            </a:extLst>
          </p:cNvPr>
          <p:cNvSpPr/>
          <p:nvPr/>
        </p:nvSpPr>
        <p:spPr>
          <a:xfrm>
            <a:off x="-1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Наши истории успеха</a:t>
            </a:r>
          </a:p>
        </p:txBody>
      </p:sp>
    </p:spTree>
    <p:extLst>
      <p:ext uri="{BB962C8B-B14F-4D97-AF65-F5344CB8AC3E}">
        <p14:creationId xmlns:p14="http://schemas.microsoft.com/office/powerpoint/2010/main" val="33937573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5F0AE-F1F6-F065-B901-0FBB1E51A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7458D9-5874-E0B0-0C65-44D828754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12192000" cy="685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845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7CE29-04FF-E76C-7671-40BF5A6B8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EE298C-DA06-C319-CF3B-A37EF3B49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12192000" cy="685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90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2FECBA9-2DEC-0508-9E3F-6552EA33B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9097" y="1188719"/>
            <a:ext cx="5687925" cy="448056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600" dirty="0">
                <a:latin typeface="Gilroy" panose="00000500000000000000" pitchFamily="2" charset="-52"/>
              </a:rPr>
              <a:t>эффективное сельское хозяйство зачастую выглядит «некрасиво»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dirty="0">
                <a:latin typeface="Gilroy" panose="00000500000000000000" pitchFamily="2" charset="-52"/>
              </a:rPr>
              <a:t>место – это главное!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dirty="0">
                <a:latin typeface="Gilroy" panose="00000500000000000000" pitchFamily="2" charset="-52"/>
              </a:rPr>
              <a:t>люди едут к людям (а еще они хотят есть)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dirty="0">
                <a:latin typeface="Gilroy" panose="00000500000000000000" pitchFamily="2" charset="-52"/>
              </a:rPr>
              <a:t>разные виды </a:t>
            </a:r>
            <a:r>
              <a:rPr lang="ru-RU" sz="1600" dirty="0" err="1">
                <a:latin typeface="Gilroy" panose="00000500000000000000" pitchFamily="2" charset="-52"/>
              </a:rPr>
              <a:t>гос</a:t>
            </a:r>
            <a:r>
              <a:rPr lang="ru-RU" sz="1600" dirty="0">
                <a:latin typeface="Gilroy" panose="00000500000000000000" pitchFamily="2" charset="-52"/>
              </a:rPr>
              <a:t>/поддержки – в один проект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dirty="0">
                <a:latin typeface="Gilroy" panose="00000500000000000000" pitchFamily="2" charset="-52"/>
              </a:rPr>
              <a:t>кооперация – это лучший путь развития агротуризма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(из опыта)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i="1" dirty="0">
                <a:latin typeface="Gilroy" panose="00000500000000000000" pitchFamily="2" charset="-52"/>
              </a:rPr>
              <a:t>правильно начинать с крепкого аграрного бизнеса (70 % - сельхозпроизводство)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i="1" dirty="0">
                <a:latin typeface="Gilroy" panose="00000500000000000000" pitchFamily="2" charset="-52"/>
              </a:rPr>
              <a:t>на 2-й год доход от туризма должен быть равен размеру гранта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7479B3-8AC9-1663-8030-1EE2206F62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07" t="175" r="22245" b="-175"/>
          <a:stretch>
            <a:fillRect/>
          </a:stretch>
        </p:blipFill>
        <p:spPr>
          <a:xfrm>
            <a:off x="7454537" y="12032"/>
            <a:ext cx="4737463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1644981-17E2-5479-E4A1-0A34AF94DEB8}"/>
              </a:ext>
            </a:extLst>
          </p:cNvPr>
          <p:cNvSpPr/>
          <p:nvPr/>
        </p:nvSpPr>
        <p:spPr>
          <a:xfrm>
            <a:off x="-1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Важно понимать</a:t>
            </a:r>
          </a:p>
        </p:txBody>
      </p:sp>
    </p:spTree>
    <p:extLst>
      <p:ext uri="{BB962C8B-B14F-4D97-AF65-F5344CB8AC3E}">
        <p14:creationId xmlns:p14="http://schemas.microsoft.com/office/powerpoint/2010/main" val="3021975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6C775B2D-F162-A539-1F54-0F0F9ED40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922" y="418490"/>
            <a:ext cx="5826760" cy="584835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Gilroy Bold" panose="00000800000000000000" pitchFamily="2" charset="-52"/>
              </a:rPr>
              <a:t>Ссылки на меры поддержки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F3D0BA-321B-FB74-22EC-2BE1FAE27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530" y="3699802"/>
            <a:ext cx="2447290" cy="244729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FA1FADB-61C4-A324-364F-85401B8547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336" y="3699802"/>
            <a:ext cx="2447290" cy="244729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80B02B9-BFF8-F94D-3BC5-3B14220B54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353" y="3699802"/>
            <a:ext cx="2517116" cy="2517116"/>
          </a:xfrm>
          <a:prstGeom prst="rect">
            <a:avLst/>
          </a:prstGeom>
        </p:spPr>
      </p:pic>
      <p:sp>
        <p:nvSpPr>
          <p:cNvPr id="10" name="Объект 2">
            <a:extLst>
              <a:ext uri="{FF2B5EF4-FFF2-40B4-BE49-F238E27FC236}">
                <a16:creationId xmlns:a16="http://schemas.microsoft.com/office/drawing/2014/main" id="{365B846E-C16E-F95B-B779-476FFADB507F}"/>
              </a:ext>
            </a:extLst>
          </p:cNvPr>
          <p:cNvSpPr txBox="1">
            <a:spLocks/>
          </p:cNvSpPr>
          <p:nvPr/>
        </p:nvSpPr>
        <p:spPr>
          <a:xfrm>
            <a:off x="1147530" y="1207431"/>
            <a:ext cx="2839720" cy="10013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FFC000"/>
                </a:solidFill>
                <a:latin typeface="Gilroy Bold" panose="00000800000000000000" pitchFamily="2" charset="-52"/>
              </a:rPr>
              <a:t>Центр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FFC000"/>
                </a:solidFill>
                <a:latin typeface="Gilroy Bold" panose="00000800000000000000" pitchFamily="2" charset="-52"/>
              </a:rPr>
              <a:t>агрокомпетенций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FFC000"/>
                </a:solidFill>
                <a:latin typeface="Gilroy Bold" panose="00000800000000000000" pitchFamily="2" charset="-52"/>
              </a:rPr>
              <a:t>(«Мой бизнес»)</a:t>
            </a:r>
            <a:r>
              <a:rPr lang="ru-RU" sz="2000" dirty="0">
                <a:latin typeface="Gilroy" panose="00000500000000000000" pitchFamily="2" charset="-52"/>
              </a:rPr>
              <a:t>,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</a:rPr>
              <a:t>г. Красноярск,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</a:rPr>
              <a:t>ул. Матросова, 2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</a:rPr>
              <a:t>8 800 234 0 124,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600" dirty="0">
                <a:latin typeface="Gilroy" panose="00000500000000000000" pitchFamily="2" charset="-52"/>
                <a:hlinkClick r:id="rId5"/>
              </a:rPr>
              <a:t>agro@mb24.ru</a:t>
            </a:r>
            <a:endParaRPr lang="en-US" sz="1600" dirty="0">
              <a:latin typeface="Gilroy" panose="00000500000000000000" pitchFamily="2" charset="-52"/>
            </a:endParaRP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6725F405-12A0-1B77-869A-E25A7EBC80E5}"/>
              </a:ext>
            </a:extLst>
          </p:cNvPr>
          <p:cNvSpPr txBox="1">
            <a:spLocks/>
          </p:cNvSpPr>
          <p:nvPr/>
        </p:nvSpPr>
        <p:spPr>
          <a:xfrm>
            <a:off x="4534681" y="1214121"/>
            <a:ext cx="3620167" cy="10013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FFC000"/>
                </a:solidFill>
                <a:latin typeface="Gilroy Bold" panose="00000800000000000000" pitchFamily="2" charset="-52"/>
              </a:rPr>
              <a:t>Министерство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FFC000"/>
                </a:solidFill>
                <a:latin typeface="Gilroy Bold" panose="00000800000000000000" pitchFamily="2" charset="-52"/>
              </a:rPr>
              <a:t>сельского хозяйства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FFC000"/>
                </a:solidFill>
                <a:latin typeface="Gilroy Bold" panose="00000800000000000000" pitchFamily="2" charset="-52"/>
              </a:rPr>
              <a:t>Красноярского края</a:t>
            </a:r>
            <a:r>
              <a:rPr lang="ru-RU" sz="2000" dirty="0">
                <a:latin typeface="Gilroy" panose="00000500000000000000" pitchFamily="2" charset="-52"/>
              </a:rPr>
              <a:t>,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</a:rPr>
              <a:t>г. Красноярск,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</a:rPr>
              <a:t>ул. Марковского, 56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</a:rPr>
              <a:t>+7 (391) 249-31-33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  <a:hlinkClick r:id="rId6"/>
              </a:rPr>
              <a:t>krasagro@krasagro.krskcit.ru</a:t>
            </a:r>
            <a:endParaRPr lang="ru-RU" sz="1600" dirty="0">
              <a:latin typeface="Gilroy" panose="00000500000000000000" pitchFamily="2" charset="-52"/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BDD34816-ACDC-0F57-BF86-01CC40BE9F91}"/>
              </a:ext>
            </a:extLst>
          </p:cNvPr>
          <p:cNvSpPr txBox="1">
            <a:spLocks/>
          </p:cNvSpPr>
          <p:nvPr/>
        </p:nvSpPr>
        <p:spPr>
          <a:xfrm>
            <a:off x="8289353" y="1214121"/>
            <a:ext cx="3133725" cy="10013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FFC000"/>
                </a:solidFill>
                <a:latin typeface="Gilroy Bold" panose="00000800000000000000" pitchFamily="2" charset="-52"/>
              </a:rPr>
              <a:t>Агентство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FFC000"/>
                </a:solidFill>
                <a:latin typeface="Gilroy Bold" panose="00000800000000000000" pitchFamily="2" charset="-52"/>
              </a:rPr>
              <a:t>по туризму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FFC000"/>
                </a:solidFill>
                <a:latin typeface="Gilroy Bold" panose="00000800000000000000" pitchFamily="2" charset="-52"/>
              </a:rPr>
              <a:t>Красноярского края</a:t>
            </a:r>
            <a:r>
              <a:rPr lang="ru-RU" sz="2000" dirty="0">
                <a:latin typeface="Gilroy" panose="00000500000000000000" pitchFamily="2" charset="-52"/>
              </a:rPr>
              <a:t>,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</a:rPr>
              <a:t>г. Красноярск,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</a:rPr>
              <a:t>ул. А. Лебедевой, 101а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</a:rPr>
              <a:t>+7 (391) 229-12-71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600" dirty="0">
                <a:latin typeface="Gilroy" panose="00000500000000000000" pitchFamily="2" charset="-52"/>
                <a:hlinkClick r:id="rId7"/>
              </a:rPr>
              <a:t>priem@turizm.krskcit.ru</a:t>
            </a:r>
            <a:endParaRPr lang="ru-RU" sz="1600" dirty="0">
              <a:latin typeface="Gilroy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911297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2DB40674-A5E5-0557-4C1A-F3CBAC8E58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578" y="0"/>
            <a:ext cx="9884058" cy="6857999"/>
          </a:xfr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9EC0EAD-0BFF-E8FC-6017-1BAEDEDAD9B9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Наши истории успеха</a:t>
            </a:r>
          </a:p>
        </p:txBody>
      </p:sp>
    </p:spTree>
    <p:extLst>
      <p:ext uri="{BB962C8B-B14F-4D97-AF65-F5344CB8AC3E}">
        <p14:creationId xmlns:p14="http://schemas.microsoft.com/office/powerpoint/2010/main" val="1578332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122029-120B-B7E4-EDF2-8226DA3E6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01" y="245893"/>
            <a:ext cx="4103451" cy="75355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Gilroy Bold" panose="00000800000000000000" pitchFamily="2" charset="-52"/>
              </a:rPr>
              <a:t>СЕЛЬСКИЙ ТУРИЗМ</a:t>
            </a:r>
            <a:endParaRPr lang="ru-RU" sz="3200" dirty="0">
              <a:latin typeface="Gilroy Bold" panose="00000800000000000000" pitchFamily="2" charset="-52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AC051F-8AAF-BDE1-B0BF-168B1AD4F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047" y="1203729"/>
            <a:ext cx="6059166" cy="49246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Признаки, обозначенные в Законе о туризме:</a:t>
            </a:r>
          </a:p>
          <a:p>
            <a:pPr marL="0" indent="0">
              <a:buNone/>
            </a:pP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1. Обязательные (базовые) признаки: 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dirty="0">
                <a:latin typeface="Gilroy" panose="00000500000000000000" pitchFamily="2" charset="-52"/>
              </a:rPr>
              <a:t>Территориальный признак: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сельская местность</a:t>
            </a:r>
            <a:r>
              <a:rPr lang="ru-RU" sz="1600" dirty="0">
                <a:latin typeface="Gilroy" panose="00000500000000000000" pitchFamily="2" charset="-52"/>
              </a:rPr>
              <a:t>, малые города с численностью населения до тридцати тысяч человек.</a:t>
            </a: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2. Функциональный признак </a:t>
            </a:r>
            <a:r>
              <a:rPr lang="ru-RU" sz="1600" dirty="0">
                <a:latin typeface="Gilroy" panose="00000500000000000000" pitchFamily="2" charset="-52"/>
              </a:rPr>
              <a:t>(объект может быть отнесен к объектам сельского туризма при условии наличия одного/ нескольких/ всех функциональных признаков): </a:t>
            </a: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2.1. приобщение (</a:t>
            </a:r>
            <a:r>
              <a:rPr lang="ru-RU" sz="1600" i="1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традиционный уклад жизни и обычаи </a:t>
            </a:r>
            <a:r>
              <a:rPr lang="ru-RU" sz="1600" i="1" dirty="0">
                <a:latin typeface="Gilroy" panose="00000500000000000000" pitchFamily="2" charset="-52"/>
              </a:rPr>
              <a:t>народов Российской Федерации), 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2.2. ознакомление (</a:t>
            </a:r>
            <a:r>
              <a:rPr lang="ru-RU" sz="1600" i="1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объекты культурного наследия</a:t>
            </a:r>
            <a:r>
              <a:rPr lang="ru-RU" sz="1600" i="1" dirty="0">
                <a:latin typeface="Gilroy" panose="00000500000000000000" pitchFamily="2" charset="-52"/>
              </a:rPr>
              <a:t>, связанные с сельским хозяйством), 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2.3. ознакомление с сельскохозяйственным </a:t>
            </a:r>
            <a:r>
              <a:rPr lang="ru-RU" sz="1600" i="1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производством,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2.4. участие в сельскохозяйственных </a:t>
            </a:r>
            <a:r>
              <a:rPr lang="ru-RU" sz="1600" i="1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работах</a:t>
            </a:r>
            <a:r>
              <a:rPr lang="ru-RU" sz="1600" i="1" dirty="0">
                <a:latin typeface="Gilroy" panose="00000500000000000000" pitchFamily="2" charset="-52"/>
              </a:rPr>
              <a:t>.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3. Необязательный (дополнительный) признак </a:t>
            </a:r>
            <a:r>
              <a:rPr lang="ru-RU" sz="1600" dirty="0">
                <a:latin typeface="Gilroy" panose="00000500000000000000" pitchFamily="2" charset="-52"/>
              </a:rPr>
              <a:t>–оказание услуг по временному размещению, организации досуга, экскурсионных и иных услуг.</a:t>
            </a:r>
          </a:p>
          <a:p>
            <a:pPr marL="0" indent="0">
              <a:buNone/>
            </a:pPr>
            <a:r>
              <a:rPr lang="ru-RU" sz="1000" dirty="0">
                <a:latin typeface="Gilroy" panose="00000500000000000000" pitchFamily="2" charset="-52"/>
              </a:rPr>
              <a:t>Федеральный закон от 24 ноября 1996 г. № 132-ФЗ «Об основах туристской деятельности в Российской Федерации»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606097-EE04-B383-0061-B6E2BEEF8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" t="1702" r="5501" b="2412"/>
          <a:stretch>
            <a:fillRect/>
          </a:stretch>
        </p:blipFill>
        <p:spPr>
          <a:xfrm>
            <a:off x="7518315" y="0"/>
            <a:ext cx="4757993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1200E4F-6A11-72C6-58E8-E116F7A82866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Понятие</a:t>
            </a:r>
          </a:p>
        </p:txBody>
      </p:sp>
    </p:spTree>
    <p:extLst>
      <p:ext uri="{BB962C8B-B14F-4D97-AF65-F5344CB8AC3E}">
        <p14:creationId xmlns:p14="http://schemas.microsoft.com/office/powerpoint/2010/main" val="3656672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212162"/>
              </p:ext>
            </p:extLst>
          </p:nvPr>
        </p:nvGraphicFramePr>
        <p:xfrm>
          <a:off x="1053240" y="966938"/>
          <a:ext cx="6440894" cy="56617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96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46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Побыть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в</a:t>
                      </a:r>
                      <a:r>
                        <a:rPr sz="1400" b="1" spc="-4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тишине</a:t>
                      </a:r>
                      <a:r>
                        <a:rPr sz="1400" b="1" spc="-15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и</a:t>
                      </a:r>
                      <a:r>
                        <a:rPr sz="1400" b="1" spc="-4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уединении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,</a:t>
                      </a: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вдали</a:t>
                      </a:r>
                      <a:r>
                        <a:rPr sz="1400" b="1" spc="-7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от</a:t>
                      </a:r>
                      <a:r>
                        <a:rPr sz="1400" b="1" spc="-3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городской</a:t>
                      </a:r>
                      <a:r>
                        <a:rPr sz="1400" b="1" spc="-3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суеты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6707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45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6707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54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Возможность</a:t>
                      </a:r>
                      <a:r>
                        <a:rPr sz="1400" b="1" spc="-6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отдыха</a:t>
                      </a:r>
                      <a:r>
                        <a:rPr sz="1400" b="1" spc="-7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на</a:t>
                      </a:r>
                      <a:r>
                        <a:rPr sz="1400" b="1" spc="-7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природе</a:t>
                      </a:r>
                      <a:r>
                        <a:rPr sz="1400" b="1" spc="-7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(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рыбалка,</a:t>
                      </a:r>
                      <a:r>
                        <a:rPr sz="1400" b="1" spc="-65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купание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,</a:t>
                      </a:r>
                      <a:r>
                        <a:rPr sz="1400" b="1" spc="-7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ягоды,</a:t>
                      </a:r>
                      <a:r>
                        <a:rPr sz="1400" b="1" spc="-7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грибы)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6707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42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6707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054">
                <a:tc>
                  <a:txBody>
                    <a:bodyPr/>
                    <a:lstStyle/>
                    <a:p>
                      <a:pPr marL="90805" marR="950594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Потребность</a:t>
                      </a: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в</a:t>
                      </a:r>
                      <a:r>
                        <a:rPr sz="1400" b="1" spc="-6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активном</a:t>
                      </a:r>
                      <a:r>
                        <a:rPr sz="1400" b="1" spc="-6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отдыхе</a:t>
                      </a:r>
                      <a:r>
                        <a:rPr sz="1400" b="1" spc="-6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на</a:t>
                      </a:r>
                      <a:r>
                        <a:rPr sz="1400" b="1" spc="-4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природе</a:t>
                      </a:r>
                      <a:r>
                        <a:rPr sz="1400" b="1" spc="-6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(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катание</a:t>
                      </a:r>
                      <a:r>
                        <a:rPr sz="1400" b="1" spc="-45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на</a:t>
                      </a:r>
                      <a:r>
                        <a:rPr sz="1400" b="1" spc="-65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лошадях, велосипедные,</a:t>
                      </a:r>
                      <a:r>
                        <a:rPr sz="1400" b="1" spc="-6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пешие,</a:t>
                      </a:r>
                      <a:r>
                        <a:rPr sz="1400" b="1" spc="-45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водные</a:t>
                      </a:r>
                      <a:r>
                        <a:rPr sz="1400" b="1" spc="-6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прогулки,</a:t>
                      </a:r>
                      <a:r>
                        <a:rPr sz="1400" b="1" spc="-55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спортивные</a:t>
                      </a:r>
                      <a:r>
                        <a:rPr sz="1400" b="1" spc="-3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занятия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)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6707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29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6707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150">
                <a:tc>
                  <a:txBody>
                    <a:bodyPr/>
                    <a:lstStyle/>
                    <a:p>
                      <a:pPr marL="90805" marR="66040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Натуральная,</a:t>
                      </a:r>
                      <a:r>
                        <a:rPr sz="1400" b="1" spc="-4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экологически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чистая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еда</a:t>
                      </a:r>
                      <a:r>
                        <a:rPr sz="1400" b="1" spc="-3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и</a:t>
                      </a:r>
                      <a:r>
                        <a:rPr sz="1400" b="1" spc="-4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гастрономические</a:t>
                      </a:r>
                      <a:r>
                        <a:rPr sz="1400" b="1" spc="-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открытия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(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региональная,</a:t>
                      </a:r>
                      <a:r>
                        <a:rPr sz="1400" b="1" spc="-65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местная,</a:t>
                      </a:r>
                      <a:r>
                        <a:rPr sz="1400" b="1" spc="-6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авторская</a:t>
                      </a:r>
                      <a:r>
                        <a:rPr sz="1400" b="1" spc="-65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0000"/>
                          </a:solidFill>
                          <a:latin typeface="Gilroy" panose="00000500000000000000" pitchFamily="2" charset="-52"/>
                        </a:rPr>
                        <a:t>кухня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)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28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566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Исторические</a:t>
                      </a:r>
                      <a:r>
                        <a:rPr sz="1400" b="1" spc="-4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и</a:t>
                      </a:r>
                      <a:r>
                        <a:rPr sz="1400" b="1" spc="-7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природные</a:t>
                      </a:r>
                      <a:r>
                        <a:rPr sz="1400" b="1" spc="-6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достопримечательности,</a:t>
                      </a:r>
                      <a:r>
                        <a:rPr sz="1400" b="1" spc="-5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известные</a:t>
                      </a:r>
                      <a:r>
                        <a:rPr sz="1400" b="1" spc="-5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места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23</a:t>
                      </a:r>
                      <a:endParaRPr sz="1400" b="1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5577">
                <a:tc>
                  <a:txBody>
                    <a:bodyPr/>
                    <a:lstStyle/>
                    <a:p>
                      <a:pPr marL="90805" marR="122936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Сельский</a:t>
                      </a:r>
                      <a:r>
                        <a:rPr sz="1400" b="1" spc="-7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быт,</a:t>
                      </a:r>
                      <a:r>
                        <a:rPr sz="1400" b="1" spc="-7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возможность</a:t>
                      </a:r>
                      <a:r>
                        <a:rPr sz="1400" b="1" spc="-5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пожить</a:t>
                      </a:r>
                      <a:r>
                        <a:rPr sz="1400" b="1" spc="-7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жизнью</a:t>
                      </a:r>
                      <a:r>
                        <a:rPr sz="1400" b="1" spc="-5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сельских</a:t>
                      </a:r>
                      <a:r>
                        <a:rPr sz="1400" b="1" spc="-8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жителей,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пообщаться</a:t>
                      </a:r>
                      <a:r>
                        <a:rPr sz="1400" b="1" spc="-3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с</a:t>
                      </a:r>
                      <a:r>
                        <a:rPr sz="1400" b="1" spc="-4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ними</a:t>
                      </a:r>
                      <a:r>
                        <a:rPr sz="1400" b="1" spc="-3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лично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18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5577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Знакомство</a:t>
                      </a:r>
                      <a:r>
                        <a:rPr sz="1400" b="1" spc="-3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с</a:t>
                      </a:r>
                      <a:r>
                        <a:rPr sz="1400" b="1" spc="-3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культурными</a:t>
                      </a:r>
                      <a:r>
                        <a:rPr sz="1400" b="1" spc="-3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традициями</a:t>
                      </a:r>
                      <a:r>
                        <a:rPr sz="1400" b="1" spc="-3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и</a:t>
                      </a:r>
                      <a:r>
                        <a:rPr sz="1400" b="1" spc="-4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обычаями</a:t>
                      </a:r>
                      <a:r>
                        <a:rPr sz="1400" b="1" spc="-1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разных</a:t>
                      </a:r>
                      <a:r>
                        <a:rPr sz="1400" b="1" spc="-3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народов,</a:t>
                      </a:r>
                      <a:endParaRPr sz="1400" b="1" dirty="0">
                        <a:latin typeface="Gilroy" panose="00000500000000000000" pitchFamily="2" charset="-52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промыслами,</a:t>
                      </a:r>
                      <a:r>
                        <a:rPr sz="1400" b="1" spc="-6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ремеслами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16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5577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Приключения,</a:t>
                      </a:r>
                      <a:r>
                        <a:rPr sz="1400" b="1" spc="-7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открытия,</a:t>
                      </a:r>
                      <a:r>
                        <a:rPr sz="1400" b="1" spc="-7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чувство</a:t>
                      </a:r>
                      <a:r>
                        <a:rPr sz="1400" b="1" spc="-7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первооткрывателя,</a:t>
                      </a:r>
                      <a:endParaRPr sz="1400" b="1" dirty="0">
                        <a:latin typeface="Gilroy" panose="00000500000000000000" pitchFamily="2" charset="-52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неизведанные маршруты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15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263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508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Посещение</a:t>
                      </a:r>
                      <a:r>
                        <a:rPr sz="1400" b="1" spc="-6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ООПТ</a:t>
                      </a:r>
                      <a:r>
                        <a:rPr sz="1400" b="1" spc="-8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(национальных</a:t>
                      </a:r>
                      <a:r>
                        <a:rPr sz="1400" b="1" spc="-6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парков,</a:t>
                      </a:r>
                      <a:r>
                        <a:rPr sz="1400" b="1" spc="-8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заповедников)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820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12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820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8555">
                <a:tc>
                  <a:txBody>
                    <a:bodyPr/>
                    <a:lstStyle/>
                    <a:p>
                      <a:pPr marL="90805" marR="156083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Возможность</a:t>
                      </a:r>
                      <a:r>
                        <a:rPr sz="1400" b="1" spc="-4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творчества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на</a:t>
                      </a:r>
                      <a:r>
                        <a:rPr sz="1400" b="1" spc="-5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природе</a:t>
                      </a:r>
                      <a:r>
                        <a:rPr sz="1400" b="1" spc="-5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/</a:t>
                      </a:r>
                      <a:r>
                        <a:rPr sz="1400" b="1" spc="-4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в</a:t>
                      </a:r>
                      <a:r>
                        <a:rPr sz="1400" b="1" spc="-5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деревне</a:t>
                      </a:r>
                      <a:r>
                        <a:rPr sz="1400" b="1" spc="-5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(рисовать, фотографировать,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снимать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видео</a:t>
                      </a:r>
                      <a:r>
                        <a:rPr sz="1400" b="1" spc="-3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и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иное)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820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12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820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3054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Посещение</a:t>
                      </a:r>
                      <a:r>
                        <a:rPr sz="1400" b="1" spc="-3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мероприятий,</a:t>
                      </a:r>
                      <a:r>
                        <a:rPr sz="1400" b="1" spc="-3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праздников,</a:t>
                      </a:r>
                      <a:r>
                        <a:rPr sz="1400" b="1" spc="-5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фестивалей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820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12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820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47500">
                <a:tc>
                  <a:txBody>
                    <a:bodyPr/>
                    <a:lstStyle/>
                    <a:p>
                      <a:pPr marL="90805" marR="127825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Интересно</a:t>
                      </a:r>
                      <a:r>
                        <a:rPr sz="1400" b="1" spc="-3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поработать</a:t>
                      </a:r>
                      <a:r>
                        <a:rPr sz="1400" b="1" spc="-2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на</a:t>
                      </a:r>
                      <a:r>
                        <a:rPr sz="1400" b="1" spc="-2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ферме,</a:t>
                      </a:r>
                      <a:r>
                        <a:rPr sz="1400" b="1" spc="-3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собрать</a:t>
                      </a:r>
                      <a:r>
                        <a:rPr sz="1400" b="1" spc="-1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урожай,</a:t>
                      </a:r>
                      <a:r>
                        <a:rPr sz="1400" b="1" spc="-4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пообщаться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с</a:t>
                      </a:r>
                      <a:r>
                        <a:rPr sz="1400" b="1" spc="-5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домашними</a:t>
                      </a:r>
                      <a:r>
                        <a:rPr sz="1400" b="1" spc="-5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животными,</a:t>
                      </a:r>
                      <a:r>
                        <a:rPr sz="1400" b="1" spc="-4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купить</a:t>
                      </a:r>
                      <a:r>
                        <a:rPr sz="1400" b="1" spc="-4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продукцию</a:t>
                      </a:r>
                      <a:r>
                        <a:rPr sz="1400" b="1" spc="-55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фермеров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820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b="1" spc="-50" dirty="0">
                          <a:solidFill>
                            <a:srgbClr val="3D3456"/>
                          </a:solidFill>
                          <a:latin typeface="Gilroy" panose="00000500000000000000" pitchFamily="2" charset="-52"/>
                        </a:rPr>
                        <a:t>8</a:t>
                      </a:r>
                      <a:endParaRPr sz="1400" b="1" dirty="0">
                        <a:latin typeface="Gilroy" panose="00000500000000000000" pitchFamily="2" charset="-52"/>
                        <a:cs typeface="Calibri"/>
                      </a:endParaRPr>
                    </a:p>
                  </a:txBody>
                  <a:tcPr marL="0" marR="0" marT="27820" marB="0">
                    <a:solidFill>
                      <a:schemeClr val="bg1">
                        <a:lumMod val="75000"/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8CADB16-9A30-6A5B-3485-8E1D267C62FB}"/>
              </a:ext>
            </a:extLst>
          </p:cNvPr>
          <p:cNvSpPr txBox="1"/>
          <p:nvPr/>
        </p:nvSpPr>
        <p:spPr>
          <a:xfrm>
            <a:off x="1201060" y="166719"/>
            <a:ext cx="44413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Gilroy Bold" panose="00000800000000000000" pitchFamily="2" charset="-52"/>
              </a:rPr>
              <a:t>Желания клиентов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28C9F6-CA4F-E517-58C1-4CC7A6D73A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942" r="33139"/>
          <a:stretch>
            <a:fillRect/>
          </a:stretch>
        </p:blipFill>
        <p:spPr>
          <a:xfrm>
            <a:off x="7750629" y="0"/>
            <a:ext cx="4441371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C41CD25-DB05-0B04-19BB-FB73D588A618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Мотивация спроса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940936" y="197496"/>
            <a:ext cx="4060756" cy="1107996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/>
            <a:r>
              <a:rPr sz="1600" b="1" dirty="0">
                <a:solidFill>
                  <a:schemeClr val="bg1"/>
                </a:solidFill>
                <a:latin typeface="Gilroy Bold" panose="00000800000000000000" pitchFamily="2" charset="-52"/>
                <a:cs typeface="Trebuchet MS"/>
              </a:rPr>
              <a:t>Что Вас больше всего привлекает в такой поездке?</a:t>
            </a:r>
          </a:p>
          <a:p>
            <a:pPr marL="12700" marR="208915"/>
            <a:r>
              <a:rPr sz="1200" dirty="0" err="1">
                <a:latin typeface="Gilroy" panose="00000500000000000000" pitchFamily="2" charset="-52"/>
                <a:cs typeface="Trebuchet MS"/>
              </a:rPr>
              <a:t>Респонденты</a:t>
            </a:r>
            <a:r>
              <a:rPr sz="1200" dirty="0">
                <a:latin typeface="Gilroy" panose="00000500000000000000" pitchFamily="2" charset="-52"/>
                <a:cs typeface="Trebuchet MS"/>
              </a:rPr>
              <a:t> могли выбрать несколько вариантов ответа % от </a:t>
            </a:r>
            <a:r>
              <a:rPr sz="1200" dirty="0" err="1">
                <a:latin typeface="Gilroy" panose="00000500000000000000" pitchFamily="2" charset="-52"/>
                <a:cs typeface="Trebuchet MS"/>
              </a:rPr>
              <a:t>желающих</a:t>
            </a:r>
            <a:r>
              <a:rPr sz="1200" dirty="0">
                <a:latin typeface="Gilroy" panose="00000500000000000000" pitchFamily="2" charset="-52"/>
                <a:cs typeface="Trebuchet MS"/>
              </a:rPr>
              <a:t> </a:t>
            </a:r>
            <a:r>
              <a:rPr sz="1200" dirty="0" err="1">
                <a:latin typeface="Gilroy" panose="00000500000000000000" pitchFamily="2" charset="-52"/>
                <a:cs typeface="Trebuchet MS"/>
              </a:rPr>
              <a:t>поехать</a:t>
            </a:r>
            <a:r>
              <a:rPr lang="ru-RU" sz="1200" dirty="0">
                <a:latin typeface="Gilroy" panose="00000500000000000000" pitchFamily="2" charset="-52"/>
                <a:cs typeface="Trebuchet MS"/>
              </a:rPr>
              <a:t> </a:t>
            </a:r>
            <a:r>
              <a:rPr sz="1200" dirty="0">
                <a:latin typeface="Gilroy" panose="00000500000000000000" pitchFamily="2" charset="-52"/>
                <a:cs typeface="Trebuchet MS"/>
              </a:rPr>
              <a:t>в </a:t>
            </a:r>
            <a:r>
              <a:rPr sz="1200" dirty="0" err="1">
                <a:latin typeface="Gilroy" panose="00000500000000000000" pitchFamily="2" charset="-52"/>
                <a:cs typeface="Trebuchet MS"/>
              </a:rPr>
              <a:t>сельскую</a:t>
            </a:r>
            <a:r>
              <a:rPr sz="1200" dirty="0">
                <a:latin typeface="Gilroy" panose="00000500000000000000" pitchFamily="2" charset="-52"/>
                <a:cs typeface="Trebuchet MS"/>
              </a:rPr>
              <a:t> </a:t>
            </a:r>
            <a:r>
              <a:rPr sz="1200" dirty="0" err="1">
                <a:latin typeface="Gilroy" panose="00000500000000000000" pitchFamily="2" charset="-52"/>
                <a:cs typeface="Trebuchet MS"/>
              </a:rPr>
              <a:t>местность</a:t>
            </a:r>
            <a:r>
              <a:rPr lang="ru-RU" sz="1200" dirty="0">
                <a:latin typeface="Gilroy" panose="00000500000000000000" pitchFamily="2" charset="-52"/>
                <a:cs typeface="Trebuchet MS"/>
              </a:rPr>
              <a:t> (опрос </a:t>
            </a:r>
            <a:r>
              <a:rPr sz="1200" dirty="0">
                <a:latin typeface="Gilroy" panose="00000500000000000000" pitchFamily="2" charset="-52"/>
                <a:cs typeface="Trebuchet MS"/>
              </a:rPr>
              <a:t>594 </a:t>
            </a:r>
            <a:r>
              <a:rPr sz="1200" dirty="0" err="1">
                <a:latin typeface="Gilroy" panose="00000500000000000000" pitchFamily="2" charset="-52"/>
                <a:cs typeface="Trebuchet MS"/>
              </a:rPr>
              <a:t>чел</a:t>
            </a:r>
            <a:r>
              <a:rPr sz="1200" dirty="0">
                <a:latin typeface="Gilroy" panose="00000500000000000000" pitchFamily="2" charset="-52"/>
                <a:cs typeface="Trebuchet MS"/>
              </a:rPr>
              <a:t>.</a:t>
            </a:r>
            <a:r>
              <a:rPr lang="ru-RU" sz="1200" dirty="0">
                <a:latin typeface="Gilroy" panose="00000500000000000000" pitchFamily="2" charset="-52"/>
                <a:cs typeface="Trebuchet MS"/>
              </a:rPr>
              <a:t>)</a:t>
            </a:r>
            <a:endParaRPr sz="1200" dirty="0">
              <a:latin typeface="Gilroy" panose="00000500000000000000" pitchFamily="2" charset="-52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67A727-A8E7-6144-7D3C-71C922944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579" y="255586"/>
            <a:ext cx="8394700" cy="773011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Gilroy Bold" panose="00000800000000000000" pitchFamily="2" charset="-52"/>
              </a:rPr>
              <a:t>2 МЕРЫ ПОДДЕРЖКИ СЕЛЬСКОГО ТУРИЗМА</a:t>
            </a:r>
            <a:endParaRPr lang="ru-RU" sz="3200" dirty="0">
              <a:latin typeface="Gilroy Bold" panose="00000800000000000000" pitchFamily="2" charset="-52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6A38F8-074D-9BAD-5F44-7E9415993D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7579" y="1279524"/>
            <a:ext cx="10515600" cy="4649720"/>
          </a:xfrm>
        </p:spPr>
        <p:txBody>
          <a:bodyPr numCol="2"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600" b="1" dirty="0">
                <a:latin typeface="Gilroy" panose="00000500000000000000" pitchFamily="2" charset="-52"/>
              </a:rPr>
              <a:t>ГРАНТ «АГРОТУРИЗМ»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1. Приобретение, строительство, модернизация или реконструкция </a:t>
            </a:r>
            <a:r>
              <a:rPr lang="ru-RU" sz="1600" b="1" dirty="0">
                <a:latin typeface="Gilroy" panose="00000500000000000000" pitchFamily="2" charset="-52"/>
              </a:rPr>
              <a:t>средств размещения</a:t>
            </a:r>
            <a:r>
              <a:rPr lang="ru-RU" sz="1600" dirty="0">
                <a:latin typeface="Gilroy" panose="00000500000000000000" pitchFamily="2" charset="-52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2. Приобретение, строительство, модернизация или реконструкция </a:t>
            </a:r>
            <a:r>
              <a:rPr lang="ru-RU" sz="1600" b="1" dirty="0">
                <a:latin typeface="Gilroy" panose="00000500000000000000" pitchFamily="2" charset="-52"/>
              </a:rPr>
              <a:t>объектов туристского показа, объектов развлекательной инфраструктуры сельского туризма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3. </a:t>
            </a:r>
            <a:r>
              <a:rPr lang="ru-RU" sz="1600" b="1" dirty="0" err="1">
                <a:latin typeface="Gilroy" panose="00000500000000000000" pitchFamily="2" charset="-52"/>
              </a:rPr>
              <a:t>Подключение</a:t>
            </a:r>
            <a:r>
              <a:rPr lang="ru-RU" sz="1600" dirty="0" err="1">
                <a:latin typeface="Gilroy" panose="00000500000000000000" pitchFamily="2" charset="-52"/>
              </a:rPr>
              <a:t>объектов</a:t>
            </a:r>
            <a:r>
              <a:rPr lang="ru-RU" sz="1600" dirty="0">
                <a:latin typeface="Gilroy" panose="00000500000000000000" pitchFamily="2" charset="-52"/>
              </a:rPr>
              <a:t> к электрическим, водо-, газо-и теплопроводным сетям.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4. </a:t>
            </a:r>
            <a:r>
              <a:rPr lang="ru-RU" sz="1600" b="1" dirty="0">
                <a:latin typeface="Gilroy" panose="00000500000000000000" pitchFamily="2" charset="-52"/>
              </a:rPr>
              <a:t>Приобретение и монтаж </a:t>
            </a:r>
            <a:r>
              <a:rPr lang="ru-RU" sz="1600" dirty="0">
                <a:latin typeface="Gilroy" panose="00000500000000000000" pitchFamily="2" charset="-52"/>
              </a:rPr>
              <a:t>мебели и оборудования для оснащения средств размещения и объектов, используемых для осуществления деятельности по оказанию услуг в сфере сельского туризма.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endParaRPr lang="ru-RU" sz="1600" dirty="0">
              <a:latin typeface="Gilroy" panose="00000500000000000000" pitchFamily="2" charset="-52"/>
            </a:endParaRPr>
          </a:p>
          <a:p>
            <a:pPr marL="27305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b="1" strike="sngStrike" dirty="0">
                <a:latin typeface="Gilroy" panose="00000500000000000000" pitchFamily="2" charset="-52"/>
              </a:rPr>
              <a:t>КОМПЕНСАЦИЯ ЗАТРАТ</a:t>
            </a:r>
            <a:endParaRPr lang="ru-RU" sz="1600" strike="sngStrike" dirty="0">
              <a:latin typeface="Gilroy" panose="00000500000000000000" pitchFamily="2" charset="-52"/>
            </a:endParaRPr>
          </a:p>
          <a:p>
            <a:pPr marL="27305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b="1" dirty="0">
                <a:latin typeface="Gilroy" panose="00000500000000000000" pitchFamily="2" charset="-52"/>
              </a:rPr>
              <a:t>Возмещение до </a:t>
            </a:r>
            <a:r>
              <a:rPr lang="ru-RU" sz="1600" b="1" dirty="0">
                <a:solidFill>
                  <a:srgbClr val="FF0000"/>
                </a:solidFill>
                <a:latin typeface="Gilroy" panose="00000500000000000000" pitchFamily="2" charset="-52"/>
              </a:rPr>
              <a:t>50% затрат</a:t>
            </a:r>
            <a:r>
              <a:rPr lang="ru-RU" sz="1600" b="1" dirty="0">
                <a:latin typeface="Gilroy" panose="00000500000000000000" pitchFamily="2" charset="-52"/>
              </a:rPr>
              <a:t>, но не более </a:t>
            </a:r>
            <a:r>
              <a:rPr lang="ru-RU" sz="1600" b="1" dirty="0">
                <a:solidFill>
                  <a:srgbClr val="FF0000"/>
                </a:solidFill>
                <a:latin typeface="Gilroy" panose="00000500000000000000" pitchFamily="2" charset="-52"/>
              </a:rPr>
              <a:t>5 млн</a:t>
            </a:r>
            <a:r>
              <a:rPr lang="ru-RU" sz="1600" b="1" dirty="0">
                <a:latin typeface="Gilroy" panose="00000500000000000000" pitchFamily="2" charset="-52"/>
              </a:rPr>
              <a:t>. руб.</a:t>
            </a:r>
            <a:endParaRPr lang="ru-RU" sz="1600" dirty="0">
              <a:latin typeface="Gilroy" panose="00000500000000000000" pitchFamily="2" charset="-52"/>
            </a:endParaRPr>
          </a:p>
          <a:p>
            <a:pPr marL="27305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1. Проведение </a:t>
            </a:r>
            <a:r>
              <a:rPr lang="ru-RU" sz="1600" b="1" dirty="0">
                <a:latin typeface="Gilroy" panose="00000500000000000000" pitchFamily="2" charset="-52"/>
              </a:rPr>
              <a:t>работ </a:t>
            </a:r>
            <a:r>
              <a:rPr lang="ru-RU" sz="1600" dirty="0">
                <a:latin typeface="Gilroy" panose="00000500000000000000" pitchFamily="2" charset="-52"/>
              </a:rPr>
              <a:t>по благоустройству территорий, прилегающих к средствам размещения, объектам туристского показа, объектам развлекательной инфраструктуры сельского туризма,</a:t>
            </a:r>
          </a:p>
          <a:p>
            <a:pPr marL="27305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2. </a:t>
            </a:r>
            <a:r>
              <a:rPr lang="ru-RU" sz="1600" b="1" dirty="0">
                <a:latin typeface="Gilroy" panose="00000500000000000000" pitchFamily="2" charset="-52"/>
              </a:rPr>
              <a:t>Приобретение и монтаж </a:t>
            </a:r>
            <a:r>
              <a:rPr lang="ru-RU" sz="1600" dirty="0">
                <a:latin typeface="Gilroy" panose="00000500000000000000" pitchFamily="2" charset="-52"/>
              </a:rPr>
              <a:t>туристского оборудования, снаряжения и инвентаря в целях обеспечения эксплуатации туристических объектов.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A7561F3B-BD90-FAF7-83A9-37770369C476}"/>
              </a:ext>
            </a:extLst>
          </p:cNvPr>
          <p:cNvCxnSpPr>
            <a:cxnSpLocks/>
          </p:cNvCxnSpPr>
          <p:nvPr/>
        </p:nvCxnSpPr>
        <p:spPr>
          <a:xfrm>
            <a:off x="6475379" y="1377880"/>
            <a:ext cx="0" cy="40767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B8D6237-F881-2B41-5DD4-8CB16FEF652B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Основная поддержка</a:t>
            </a:r>
          </a:p>
        </p:txBody>
      </p:sp>
    </p:spTree>
    <p:extLst>
      <p:ext uri="{BB962C8B-B14F-4D97-AF65-F5344CB8AC3E}">
        <p14:creationId xmlns:p14="http://schemas.microsoft.com/office/powerpoint/2010/main" val="2712030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96A358-6B4B-1DD7-70F2-7787915443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4447"/>
          <a:stretch>
            <a:fillRect/>
          </a:stretch>
        </p:blipFill>
        <p:spPr>
          <a:xfrm>
            <a:off x="1423770" y="87087"/>
            <a:ext cx="10424504" cy="6770913"/>
          </a:xfr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D48018-2D89-AD0C-0659-3AA52AA196B2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Кратко о гранте</a:t>
            </a:r>
          </a:p>
        </p:txBody>
      </p:sp>
    </p:spTree>
    <p:extLst>
      <p:ext uri="{BB962C8B-B14F-4D97-AF65-F5344CB8AC3E}">
        <p14:creationId xmlns:p14="http://schemas.microsoft.com/office/powerpoint/2010/main" val="494898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F30B611-EF44-1DB1-5EAF-952BAE9DC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0936"/>
            <a:ext cx="10515600" cy="54960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КАТЕГОРИИ ПОЛУЧАТЕЛЕЙ: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dirty="0">
                <a:latin typeface="Gilroy" panose="00000500000000000000" pitchFamily="2" charset="-52"/>
              </a:rPr>
              <a:t>Сельскохозяйственные товаропроизводители –субъекты микро-и малого предпринимательства любых организационно-правовых форм кроме ЛПХ (включая самозанятых)</a:t>
            </a: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СХТП –зарегистрированный индивидуальный предприниматель или юридическое лицо, соответствующие статье 3 Федерального закона от 29.12.2006 № 264-ФЗ «О развитии сельского хозяйства»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dirty="0">
                <a:latin typeface="Gilroy" panose="00000500000000000000" pitchFamily="2" charset="-52"/>
              </a:rPr>
              <a:t>Регистрация на сельской территории или территории сельской агломерации</a:t>
            </a: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Если сам СХТП зарегистрирован вне сельской территории или с/а, то право на участие в конкурсе имеет его обособленное подразделение, зарегистрированное на сельской территории или с/а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endParaRPr lang="ru-RU" sz="1600" b="1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ОСНОВНЫЕ ОКВЭД СХТП: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Коды класса 0</a:t>
            </a:r>
            <a:r>
              <a:rPr lang="ru-RU" sz="1600" dirty="0">
                <a:latin typeface="Gilroy" panose="00000500000000000000" pitchFamily="2" charset="-52"/>
              </a:rPr>
              <a:t>1 «Растениеводство и животноводство, охота и предоставление соответствующих услуг в этих областях»</a:t>
            </a: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Коды класса 03 </a:t>
            </a:r>
            <a:r>
              <a:rPr lang="ru-RU" sz="1600" dirty="0">
                <a:latin typeface="Gilroy" panose="00000500000000000000" pitchFamily="2" charset="-52"/>
              </a:rPr>
              <a:t>«Рыболовство и рыбоводство»</a:t>
            </a: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Группа кодов 11.02 </a:t>
            </a:r>
            <a:r>
              <a:rPr lang="ru-RU" sz="1600" dirty="0">
                <a:latin typeface="Gilroy" panose="00000500000000000000" pitchFamily="2" charset="-52"/>
              </a:rPr>
              <a:t>«Производство вина и винограда»</a:t>
            </a:r>
          </a:p>
          <a:p>
            <a:pPr marL="0" indent="0">
              <a:buNone/>
            </a:pPr>
            <a:r>
              <a:rPr lang="ru-RU" sz="1600" dirty="0">
                <a:latin typeface="Gilroy" panose="00000500000000000000" pitchFamily="2" charset="-52"/>
              </a:rPr>
              <a:t>Для сельскохозяйственных потребительских кооперативов –</a:t>
            </a:r>
            <a:r>
              <a:rPr lang="ru-RU" sz="1600" b="1" dirty="0">
                <a:latin typeface="Gilroy" panose="00000500000000000000" pitchFamily="2" charset="-52"/>
              </a:rPr>
              <a:t>коды класса 10 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dirty="0">
                <a:latin typeface="Gilroy" panose="00000500000000000000" pitchFamily="2" charset="-52"/>
              </a:rPr>
              <a:t>«Производство пищевых продуктов»</a:t>
            </a:r>
          </a:p>
        </p:txBody>
      </p:sp>
    </p:spTree>
    <p:extLst>
      <p:ext uri="{BB962C8B-B14F-4D97-AF65-F5344CB8AC3E}">
        <p14:creationId xmlns:p14="http://schemas.microsoft.com/office/powerpoint/2010/main" val="3410974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9741EE7-540A-6B24-6AE1-A97899759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2582" y="542840"/>
            <a:ext cx="6936722" cy="5772317"/>
          </a:xfrm>
        </p:spPr>
        <p:txBody>
          <a:bodyPr numCol="2">
            <a:noAutofit/>
          </a:bodyPr>
          <a:lstStyle/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Сопроводительное письмо от Министерства АПК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Опись документов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Письмо, подтверждающее финансирование проекта бюджетом Красноярского края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Заявка на участие в отборе по утверждённой форме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Проект развития сельского туризма по утверждённой форме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Документ, подтверждающий наличие собственных средств заявителя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Копии документов на земельный участок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Копия выписки из Единого государственного реестра недвижимости на земельный участок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Согласие заявителя на осуществление проверок уполномоченным органом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Выписка из ЕГРИП или ЕГРЮЛ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Справка налогового органа об отсутствии задолженности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Справка о соответствии заявителя требованиям настоящего порядка по утверждённой форме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Выписка из Единого реестра субъектов малого и среднего предпринимательства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Копия утверждённой проектной документации в отношении каждого объекта капитального строительства, реконструкции или капитального ремонта (при наличии)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Копия заключения о прохождении государственной экспертизы проектной документации и результатов инженерных изысканий (при наличии)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Презентация проекта в произвольной форме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FF0000"/>
                </a:solidFill>
                <a:latin typeface="Gilroy" panose="00000500000000000000" pitchFamily="2" charset="-52"/>
              </a:rPr>
              <a:t>Видеопрезентация до 5 минут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Таблица плановых показателей для расчёта объёма бюджетных ассигнований бюджета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FF0000"/>
                </a:solidFill>
                <a:latin typeface="Gilroy" panose="00000500000000000000" pitchFamily="2" charset="-52"/>
              </a:rPr>
              <a:t>Заключение агентства по туризму Красноярского края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FF0000"/>
                </a:solidFill>
                <a:latin typeface="Gilroy" panose="00000500000000000000" pitchFamily="2" charset="-52"/>
              </a:rPr>
              <a:t>Рекомендательное письмо руководителя муниципального образования</a:t>
            </a:r>
            <a:r>
              <a:rPr lang="ru-RU" sz="1200" dirty="0">
                <a:latin typeface="Gilroy" panose="00000500000000000000" pitchFamily="2" charset="-52"/>
              </a:rPr>
              <a:t>, на территории которого планируется реализация проекта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Информация о наличии/отсутствии инженерной инфраструктуры для подключения средств размещения к инженерным сетям, а также сведения о необходимости подведения такой инфраструктуры к планируемым объектам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ECF9ED-4E12-3177-A943-6C6DFC7C22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2337"/>
          <a:stretch>
            <a:fillRect/>
          </a:stretch>
        </p:blipFill>
        <p:spPr>
          <a:xfrm>
            <a:off x="8272223" y="-1"/>
            <a:ext cx="3919777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B6DEE7-3316-C0DF-414C-30F0810DCD12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Документы для подачи</a:t>
            </a:r>
          </a:p>
        </p:txBody>
      </p:sp>
    </p:spTree>
    <p:extLst>
      <p:ext uri="{BB962C8B-B14F-4D97-AF65-F5344CB8AC3E}">
        <p14:creationId xmlns:p14="http://schemas.microsoft.com/office/powerpoint/2010/main" val="17515774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982</Words>
  <Application>Microsoft Office PowerPoint</Application>
  <PresentationFormat>Широкоэкранный</PresentationFormat>
  <Paragraphs>127</Paragraphs>
  <Slides>23</Slides>
  <Notes>1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Gilroy</vt:lpstr>
      <vt:lpstr>Gilroy Bold</vt:lpstr>
      <vt:lpstr>Wingdings</vt:lpstr>
      <vt:lpstr>Тема Office</vt:lpstr>
      <vt:lpstr>АГРОТУРИЗМ инструменты государственной поддержки</vt:lpstr>
      <vt:lpstr>Презентация PowerPoint</vt:lpstr>
      <vt:lpstr>Презентация PowerPoint</vt:lpstr>
      <vt:lpstr>СЕЛЬСКИЙ ТУРИЗМ</vt:lpstr>
      <vt:lpstr>Презентация PowerPoint</vt:lpstr>
      <vt:lpstr>2 МЕРЫ ПОДДЕРЖКИ СЕЛЬСКОГО ТУРИЗМА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Ссылки на меры поддержки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Олег Сырцов</dc:creator>
  <cp:lastModifiedBy>Олег Сырцов</cp:lastModifiedBy>
  <cp:revision>11</cp:revision>
  <dcterms:created xsi:type="dcterms:W3CDTF">2025-11-22T16:34:29Z</dcterms:created>
  <dcterms:modified xsi:type="dcterms:W3CDTF">2025-11-26T15:25:33Z</dcterms:modified>
</cp:coreProperties>
</file>